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3" r:id="rId5"/>
    <p:sldId id="16767888" r:id="rId6"/>
    <p:sldId id="16767894" r:id="rId7"/>
    <p:sldId id="16767864" r:id="rId8"/>
    <p:sldId id="16767900" r:id="rId9"/>
    <p:sldId id="16767899" r:id="rId10"/>
    <p:sldId id="16767904" r:id="rId11"/>
    <p:sldId id="16767905" r:id="rId12"/>
    <p:sldId id="16767903" r:id="rId13"/>
    <p:sldId id="16767907" r:id="rId14"/>
    <p:sldId id="16767908" r:id="rId15"/>
    <p:sldId id="16767906" r:id="rId16"/>
    <p:sldId id="16767909" r:id="rId17"/>
    <p:sldId id="167679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810" autoAdjust="0"/>
  </p:normalViewPr>
  <p:slideViewPr>
    <p:cSldViewPr snapToGrid="0" showGuides="1">
      <p:cViewPr varScale="1">
        <p:scale>
          <a:sx n="92" d="100"/>
          <a:sy n="92" d="100"/>
        </p:scale>
        <p:origin x="106" y="3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C5D57-0854-B548-83F7-E308445A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6CB-E5ED-6F43-B0C5-2A4FD75776AE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A40D0-47D6-3649-9D6A-BD1D95A2F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E6D9D-93C5-4340-9779-CAEB1865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50D4-FAFB-B845-9308-CD6E1AA5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7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1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2139084"/>
            <a:ext cx="10515600" cy="3695339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0"/>
            <a:ext cx="704851" cy="1027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74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  <p:sldLayoutId id="2147483704" r:id="rId53"/>
    <p:sldLayoutId id="2147483705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81663E-2300-4E53-86FA-B5D120AA9C53}"/>
              </a:ext>
            </a:extLst>
          </p:cNvPr>
          <p:cNvSpPr/>
          <p:nvPr/>
        </p:nvSpPr>
        <p:spPr>
          <a:xfrm>
            <a:off x="0" y="0"/>
            <a:ext cx="12192000" cy="17437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6F122-1FEB-4E0A-9B78-625E691CDA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40" y="99237"/>
            <a:ext cx="1545265" cy="154526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0D0507-5BF5-418B-8D85-936982A87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6525"/>
            <a:ext cx="12192000" cy="5151475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517D2964-8896-47FC-9C62-EEFA5642F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140" y="2074190"/>
            <a:ext cx="11819860" cy="1906273"/>
          </a:xfrm>
        </p:spPr>
        <p:txBody>
          <a:bodyPr anchor="b">
            <a:normAutofit/>
          </a:bodyPr>
          <a:lstStyle/>
          <a:p>
            <a:pPr algn="ctr"/>
            <a:r>
              <a:rPr lang="en-US" sz="3800" cap="all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HIỆP HỘI Y HỌC </a:t>
            </a:r>
            <a:r>
              <a:rPr lang="en-US" sz="3800" cap="all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sz="3800" cap="all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HỒ CHÍ MINH </a:t>
            </a:r>
            <a:br>
              <a:rPr lang="en-US" sz="3800" cap="all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cap="all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 KẾT VỚI HOẠT ĐỘNG CỦA SỞ Y TẾ </a:t>
            </a:r>
            <a:r>
              <a:rPr lang="en-US" sz="3800" cap="all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tPHCm</a:t>
            </a:r>
            <a:r>
              <a:rPr lang="en-US" sz="3800" cap="all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THỰC HIỆN NGHỊ QUYẾT 72/NQ-TW </a:t>
            </a:r>
            <a:endParaRPr lang="en-US" sz="3800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6E6FE2B4-C8B1-4FFB-9FFB-39A66A780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9414" y="4695107"/>
            <a:ext cx="4986338" cy="976311"/>
          </a:xfrm>
        </p:spPr>
        <p:txBody>
          <a:bodyPr>
            <a:normAutofit/>
          </a:bodyPr>
          <a:lstStyle/>
          <a:p>
            <a:pPr algn="ctr"/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TS.BS.Nguyễn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Văn Vĩnh Châu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BE80D-AD75-DF0B-0F71-FBDF5685308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275460" y="54690"/>
            <a:ext cx="1544400" cy="15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Hoạt động phối hợp với Sở Y Tế (II)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P</a:t>
            </a:r>
            <a:r>
              <a:rPr lang="vi-VN" i="1" dirty="0"/>
              <a:t>hát triển nguồn nhân lực y tế và trí thức ngành 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" y="1406208"/>
            <a:ext cx="11520487" cy="4943475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(1) Đào tạo liên tục, cập nhật kiến thức, kỹ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mới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NV 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Đặc biệt tập trung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tuyến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cơ sở mới thành lập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 các NVYT ở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xa trung tâm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(2) Tham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xây dựng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Chuẩn năng lực chuyên môn; </a:t>
            </a: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Chuẩn đạo đức nghề nghiệp; </a:t>
            </a: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Định hướng phát triển bác sĩ trẻ, điều dưỡng, kỹ thuật viên.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Phát hiện, bồi dưỡng, giới thiệu đội ngũ trí thức y khoa tiêu biểu, chuyên gia đầu ngành cho thành phố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Ý nghĩa theo NQ 72: Xây dựng đội ngũ trí thức y tế chất lượng cao, có trách nhiệm xã hội.  </a:t>
            </a:r>
          </a:p>
          <a:p>
            <a:pPr marL="0" indent="0" fontAlgn="b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7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Hoạt động phối hợp với Sở Y Tế (III)</a:t>
            </a:r>
            <a:br>
              <a:rPr lang="en-US" dirty="0"/>
            </a:br>
            <a:r>
              <a:rPr lang="en-US" dirty="0"/>
              <a:t>     </a:t>
            </a:r>
            <a:r>
              <a:rPr lang="en-US" i="1" dirty="0"/>
              <a:t>K</a:t>
            </a:r>
            <a:r>
              <a:rPr lang="vi-VN" i="1" dirty="0"/>
              <a:t>ết nối mạng lưới chuyên gia, hội chuyên khoa</a:t>
            </a:r>
            <a:r>
              <a:rPr lang="en-US" i="1" dirty="0"/>
              <a:t>, hợp </a:t>
            </a:r>
            <a:r>
              <a:rPr lang="en-US" i="1" dirty="0" err="1"/>
              <a:t>tác</a:t>
            </a:r>
            <a:r>
              <a:rPr lang="en-US" i="1" dirty="0"/>
              <a:t> quốc </a:t>
            </a:r>
            <a:r>
              <a:rPr lang="en-US" i="1" dirty="0" err="1"/>
              <a:t>tế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" y="1406208"/>
            <a:ext cx="11729086" cy="4943475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(1) Là đầu mối kết nối các hội chuyên khoa, chuyên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từ nhiều chuyên ngành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trong và ngoài hệ thống công lập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Trong và ngoài nước 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(2) Giới thiệu &amp; Huy động chuyên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tham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Hội chẩn chuyên môn; </a:t>
            </a: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Đào tạo tại chỗ cho tuyến dưới; </a:t>
            </a: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Hỗ trợ chuyên môn trong các tình huống y tế phức tạp, khẩn cấp.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Tham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xây dựng mạng lưới chuyên gia tư vấn cho Sở Y tế theo từng lĩnh vực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Ý nghĩa theo NQ 72: Phát huy vai trò tổ chức hội như một lực lượng trí thức xã hội hóa. </a:t>
            </a:r>
          </a:p>
          <a:p>
            <a:pPr marL="0" indent="0" fontAlgn="b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Hoạt động phối hợp với Sở Y Tế (IV)</a:t>
            </a:r>
            <a:br>
              <a:rPr lang="en-US" dirty="0"/>
            </a:br>
            <a:r>
              <a:rPr lang="en-US" dirty="0"/>
              <a:t>	N</a:t>
            </a:r>
            <a:r>
              <a:rPr lang="vi-VN" i="1" dirty="0"/>
              <a:t>ghiên cứu khoa học , đổi mới sáng tạo, chuyển giao tri thức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54" y="1406208"/>
            <a:ext cx="11820526" cy="4943475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(1) Phối hợp đề xuất và triển khai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Nghiên cứu khoa học ứng dụng;</a:t>
            </a: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Đề tài, sáng kiến cải tiến chất lượng khám chữa bệnh.</a:t>
            </a:r>
          </a:p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(2) Tổ chức hội nghị khoa học, diễn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học thuật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nhu cầu thực tiễn</a:t>
            </a:r>
          </a:p>
          <a:p>
            <a:pPr marL="0" indent="0" fontAlgn="b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(3) Thúc đẩy chuyển giao tiến bộ kỹ thuật, mô hình mới vào thực hành 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Ý nghĩa theo NQ 72: Gắn nghiên cứu khoa học với phát triển kinh tế – xã hội và phục vụ cộng đồng. </a:t>
            </a:r>
          </a:p>
          <a:p>
            <a:pPr marL="0" indent="0" fontAlgn="b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1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Hoạt động phối hợp với Sở Y Tế (V)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truyền thông – tạo đồng thuận </a:t>
            </a:r>
            <a:r>
              <a:rPr lang="en-US" i="1" dirty="0" err="1"/>
              <a:t>xã</a:t>
            </a:r>
            <a:r>
              <a:rPr lang="en-US" i="1" dirty="0"/>
              <a:t> hội trong ngành 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54" y="1406208"/>
            <a:ext cx="11820526" cy="4943475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(1) Phối hợp truyền thông - tuyên truyền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Chủ trương, chính sách lớn của Đảng, Nhà nước và ngành y tế;</a:t>
            </a: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Định hướng chuyên môn đúng đắn trong đội ngũ thầy thuốc.</a:t>
            </a:r>
          </a:p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(2) Góp phần xây dựng hình ảnh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Người thầy thuốc chuẩn mực;</a:t>
            </a: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Ngành y tế nhân văn, hiện đại, trách nhiệ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Tham gia định hướng dư luận chuyên môn trước các vấn đề y tế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xã hội nhạy cảm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Ý nghĩa theo NQ 72: Tăng cường vai trò của trí thức trong tạo đồng thuận xã hội.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9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Hoạt động phối hợp với Sở Y Tế (VI)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chăm sóc sức khỏe cộng đồng và an sinh </a:t>
            </a:r>
            <a:r>
              <a:rPr lang="en-US" i="1" dirty="0" err="1"/>
              <a:t>xã</a:t>
            </a:r>
            <a:r>
              <a:rPr lang="en-US" i="1" dirty="0"/>
              <a:t> hội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54" y="1406208"/>
            <a:ext cx="11820526" cy="4943475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(1) Phối hợp tổ chức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Khám bệnh, tư vấn sức khỏe cho cộng đồng; </a:t>
            </a: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Tầm soát, phòng chống bệnh không lây nhiễm; </a:t>
            </a: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Giáo dục sức khỏe.</a:t>
            </a:r>
          </a:p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(2) Huy động hội viên tham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các hoạt động 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hội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các hoạt động y tế vì cộng đồng, nhất là vùng khó khăn, vùng sâu, vùng xa.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các hoạt động thiện nguyện</a:t>
            </a:r>
          </a:p>
          <a:p>
            <a:pPr marL="0" lvl="0" indent="0" fontAlgn="b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Ý nghĩa theo NQ 72: Khẳng định trách nhiệm xã hội của đội ngũ trí thức y tế.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9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0BB13A-EDE8-11B6-91AF-01DFD3543DA6}"/>
              </a:ext>
            </a:extLst>
          </p:cNvPr>
          <p:cNvSpPr txBox="1"/>
          <p:nvPr/>
        </p:nvSpPr>
        <p:spPr>
          <a:xfrm>
            <a:off x="641350" y="631447"/>
            <a:ext cx="1752600" cy="430887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/>
              <a:t>Chính phủ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C6A23-8572-8657-721C-996E07ACAFB8}"/>
              </a:ext>
            </a:extLst>
          </p:cNvPr>
          <p:cNvSpPr txBox="1"/>
          <p:nvPr/>
        </p:nvSpPr>
        <p:spPr>
          <a:xfrm>
            <a:off x="3600453" y="891282"/>
            <a:ext cx="175259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/>
              <a:t>Bộ Y tế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A0E4F-43AC-53E4-D799-3138E932C703}"/>
              </a:ext>
            </a:extLst>
          </p:cNvPr>
          <p:cNvSpPr txBox="1"/>
          <p:nvPr/>
        </p:nvSpPr>
        <p:spPr>
          <a:xfrm>
            <a:off x="666752" y="1726705"/>
            <a:ext cx="1752600" cy="769441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/>
              <a:t>UBND Thành phố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3019E-B82F-C972-C56E-94FCC8C07195}"/>
              </a:ext>
            </a:extLst>
          </p:cNvPr>
          <p:cNvSpPr txBox="1"/>
          <p:nvPr/>
        </p:nvSpPr>
        <p:spPr>
          <a:xfrm>
            <a:off x="3608392" y="2065259"/>
            <a:ext cx="176529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/>
              <a:t>Sở Y tế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83959E-12AB-6BFA-6935-850448F8E192}"/>
              </a:ext>
            </a:extLst>
          </p:cNvPr>
          <p:cNvCxnSpPr>
            <a:cxnSpLocks/>
          </p:cNvCxnSpPr>
          <p:nvPr/>
        </p:nvCxnSpPr>
        <p:spPr>
          <a:xfrm>
            <a:off x="1479550" y="1062334"/>
            <a:ext cx="0" cy="6775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055EEF-AEB5-BC95-6995-78CCFFE7A5C2}"/>
              </a:ext>
            </a:extLst>
          </p:cNvPr>
          <p:cNvSpPr txBox="1"/>
          <p:nvPr/>
        </p:nvSpPr>
        <p:spPr>
          <a:xfrm>
            <a:off x="641351" y="3146614"/>
            <a:ext cx="1752600" cy="769441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/>
              <a:t>UBND </a:t>
            </a:r>
          </a:p>
          <a:p>
            <a:pPr algn="ctr"/>
            <a:r>
              <a:rPr lang="vi-VN" sz="2200"/>
              <a:t>Quận/huyện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2C3A6-A611-49BC-C898-06C81014C46D}"/>
              </a:ext>
            </a:extLst>
          </p:cNvPr>
          <p:cNvSpPr txBox="1"/>
          <p:nvPr/>
        </p:nvSpPr>
        <p:spPr>
          <a:xfrm>
            <a:off x="1628775" y="4024387"/>
            <a:ext cx="165735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/>
              <a:t>Phòng Y tế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B26A97-E70F-5063-2747-2B9FAA0B1F5E}"/>
              </a:ext>
            </a:extLst>
          </p:cNvPr>
          <p:cNvCxnSpPr>
            <a:cxnSpLocks/>
          </p:cNvCxnSpPr>
          <p:nvPr/>
        </p:nvCxnSpPr>
        <p:spPr>
          <a:xfrm>
            <a:off x="1479550" y="2523818"/>
            <a:ext cx="0" cy="622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87CBE7-DE00-4C85-CFBF-1F8AD814DAAC}"/>
              </a:ext>
            </a:extLst>
          </p:cNvPr>
          <p:cNvSpPr txBox="1"/>
          <p:nvPr/>
        </p:nvSpPr>
        <p:spPr>
          <a:xfrm>
            <a:off x="641351" y="4610416"/>
            <a:ext cx="1758950" cy="769441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/>
              <a:t>UBND </a:t>
            </a:r>
          </a:p>
          <a:p>
            <a:pPr algn="ctr"/>
            <a:r>
              <a:rPr lang="vi-VN" sz="2200"/>
              <a:t>phường/xã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FCAC3D-85AC-A4C9-8564-68DEFF7E3904}"/>
              </a:ext>
            </a:extLst>
          </p:cNvPr>
          <p:cNvCxnSpPr>
            <a:cxnSpLocks/>
          </p:cNvCxnSpPr>
          <p:nvPr/>
        </p:nvCxnSpPr>
        <p:spPr>
          <a:xfrm>
            <a:off x="1479550" y="3943727"/>
            <a:ext cx="0" cy="6463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2372F0-F48F-BF78-D83D-5F80423F2DB5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491039" y="2496146"/>
            <a:ext cx="0" cy="991104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9A8E69E-6CF5-EEF1-B901-83E60F26FFCF}"/>
              </a:ext>
            </a:extLst>
          </p:cNvPr>
          <p:cNvSpPr txBox="1"/>
          <p:nvPr/>
        </p:nvSpPr>
        <p:spPr>
          <a:xfrm>
            <a:off x="3559178" y="3759061"/>
            <a:ext cx="22447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dirty="0"/>
              <a:t>Trung tâm Y tế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1C9DD3-1442-BB62-8F35-8C0F9E08FD84}"/>
              </a:ext>
            </a:extLst>
          </p:cNvPr>
          <p:cNvSpPr txBox="1"/>
          <p:nvPr/>
        </p:nvSpPr>
        <p:spPr>
          <a:xfrm>
            <a:off x="6096000" y="2650415"/>
            <a:ext cx="3829053" cy="76944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 dirty="0"/>
              <a:t>Trung tâm Kiểm soát bệnh tậ</a:t>
            </a:r>
            <a:r>
              <a:rPr lang="en-US" sz="2200" dirty="0"/>
              <a:t>t </a:t>
            </a:r>
            <a:r>
              <a:rPr lang="en-US" sz="2200" dirty="0" err="1"/>
              <a:t>tỉnh</a:t>
            </a:r>
            <a:r>
              <a:rPr lang="en-US" sz="2200" dirty="0"/>
              <a:t> - TP </a:t>
            </a:r>
            <a:r>
              <a:rPr lang="vi-VN" sz="2200" dirty="0"/>
              <a:t>(CDC)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37945E-DA2B-E294-79DB-0774920A5E68}"/>
              </a:ext>
            </a:extLst>
          </p:cNvPr>
          <p:cNvSpPr txBox="1"/>
          <p:nvPr/>
        </p:nvSpPr>
        <p:spPr>
          <a:xfrm>
            <a:off x="2886077" y="5179802"/>
            <a:ext cx="320992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000" dirty="0"/>
              <a:t>Trạm Y tế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2491121-35D1-81F1-B3F3-5B143A5E1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5057049"/>
            <a:ext cx="3352800" cy="183832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1379EB0-FC3C-F3C1-7236-A4937026E546}"/>
              </a:ext>
            </a:extLst>
          </p:cNvPr>
          <p:cNvSpPr txBox="1"/>
          <p:nvPr/>
        </p:nvSpPr>
        <p:spPr>
          <a:xfrm>
            <a:off x="2886077" y="6382639"/>
            <a:ext cx="320992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000"/>
              <a:t>Mạng lưới CTV sức khỏe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C7BFB63-2252-85D7-696D-C2856276F2B5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393950" y="846891"/>
            <a:ext cx="1206503" cy="25983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D20D0EC0-5285-37AE-7336-8C91FB44DC6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432049" y="2069052"/>
            <a:ext cx="1176343" cy="21165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69CC9C-92F8-476E-558E-E5087FF6272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481517" y="1322169"/>
            <a:ext cx="9522" cy="74309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E40AA3D4-16E9-687F-C6C6-6990EA74351D}"/>
              </a:ext>
            </a:extLst>
          </p:cNvPr>
          <p:cNvCxnSpPr/>
          <p:nvPr/>
        </p:nvCxnSpPr>
        <p:spPr>
          <a:xfrm>
            <a:off x="2419348" y="3573460"/>
            <a:ext cx="1127130" cy="30613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B08E4209-60A6-A09F-6C88-31F729D7DB72}"/>
              </a:ext>
            </a:extLst>
          </p:cNvPr>
          <p:cNvCxnSpPr>
            <a:cxnSpLocks/>
            <a:stCxn id="28" idx="2"/>
            <a:endCxn id="24" idx="3"/>
          </p:cNvCxnSpPr>
          <p:nvPr/>
        </p:nvCxnSpPr>
        <p:spPr>
          <a:xfrm rot="5400000">
            <a:off x="6645278" y="2578477"/>
            <a:ext cx="523871" cy="2206629"/>
          </a:xfrm>
          <a:prstGeom prst="bentConnector2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BA00BA11-B161-7A85-5AD0-CA2E8E6222F0}"/>
              </a:ext>
            </a:extLst>
          </p:cNvPr>
          <p:cNvCxnSpPr>
            <a:cxnSpLocks/>
            <a:stCxn id="9" idx="3"/>
            <a:endCxn id="28" idx="1"/>
          </p:cNvCxnSpPr>
          <p:nvPr/>
        </p:nvCxnSpPr>
        <p:spPr>
          <a:xfrm>
            <a:off x="5373685" y="2280703"/>
            <a:ext cx="722315" cy="75443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5D25BD85-48A2-EA66-9DCB-CE7225B78D71}"/>
              </a:ext>
            </a:extLst>
          </p:cNvPr>
          <p:cNvSpPr txBox="1"/>
          <p:nvPr/>
        </p:nvSpPr>
        <p:spPr>
          <a:xfrm>
            <a:off x="6096000" y="1508155"/>
            <a:ext cx="3829056" cy="101566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/>
              <a:t>BV đa khoa, chuyên khoa 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/>
              <a:t>BV quận, huyện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/>
              <a:t>BV tư nhân</a:t>
            </a:r>
          </a:p>
        </p:txBody>
      </p: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A8F6DB5E-A670-111F-216D-12A2A64B7ABA}"/>
              </a:ext>
            </a:extLst>
          </p:cNvPr>
          <p:cNvCxnSpPr>
            <a:cxnSpLocks/>
            <a:stCxn id="9" idx="3"/>
            <a:endCxn id="71" idx="1"/>
          </p:cNvCxnSpPr>
          <p:nvPr/>
        </p:nvCxnSpPr>
        <p:spPr>
          <a:xfrm flipV="1">
            <a:off x="5373685" y="2015987"/>
            <a:ext cx="722315" cy="26471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88D559D-4896-D160-08AE-A207C01AE0A1}"/>
              </a:ext>
            </a:extLst>
          </p:cNvPr>
          <p:cNvCxnSpPr>
            <a:cxnSpLocks/>
          </p:cNvCxnSpPr>
          <p:nvPr/>
        </p:nvCxnSpPr>
        <p:spPr>
          <a:xfrm>
            <a:off x="2501900" y="4502875"/>
            <a:ext cx="0" cy="15655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37787ED3-F327-8D7E-27DB-0BF5CBBF082A}"/>
              </a:ext>
            </a:extLst>
          </p:cNvPr>
          <p:cNvSpPr/>
          <p:nvPr/>
        </p:nvSpPr>
        <p:spPr>
          <a:xfrm>
            <a:off x="1069977" y="6103475"/>
            <a:ext cx="1657350" cy="6284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/>
              <a:t>Y tế tư nhân tại địa phương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642CF22-7652-53C5-3225-AE904F0B7CDE}"/>
              </a:ext>
            </a:extLst>
          </p:cNvPr>
          <p:cNvSpPr txBox="1"/>
          <p:nvPr/>
        </p:nvSpPr>
        <p:spPr>
          <a:xfrm>
            <a:off x="6096000" y="874088"/>
            <a:ext cx="3829056" cy="430887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/>
              <a:t>BV trực thuộc BYT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92C7C18-165E-AD97-5106-F2F511F241A2}"/>
              </a:ext>
            </a:extLst>
          </p:cNvPr>
          <p:cNvCxnSpPr>
            <a:stCxn id="7" idx="3"/>
            <a:endCxn id="78" idx="1"/>
          </p:cNvCxnSpPr>
          <p:nvPr/>
        </p:nvCxnSpPr>
        <p:spPr>
          <a:xfrm flipV="1">
            <a:off x="5353050" y="1089532"/>
            <a:ext cx="742950" cy="171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CDF792F-D95F-F940-25D2-EF14BC91D604}"/>
              </a:ext>
            </a:extLst>
          </p:cNvPr>
          <p:cNvCxnSpPr>
            <a:cxnSpLocks/>
          </p:cNvCxnSpPr>
          <p:nvPr/>
        </p:nvCxnSpPr>
        <p:spPr>
          <a:xfrm>
            <a:off x="4525967" y="4405392"/>
            <a:ext cx="0" cy="6463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4F8710C-DF14-4049-E283-81A40E869334}"/>
              </a:ext>
            </a:extLst>
          </p:cNvPr>
          <p:cNvCxnSpPr>
            <a:cxnSpLocks/>
          </p:cNvCxnSpPr>
          <p:nvPr/>
        </p:nvCxnSpPr>
        <p:spPr>
          <a:xfrm>
            <a:off x="4543434" y="5736279"/>
            <a:ext cx="0" cy="6463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64ECC89-7DF0-DB62-A326-AADF52B7CB04}"/>
              </a:ext>
            </a:extLst>
          </p:cNvPr>
          <p:cNvSpPr/>
          <p:nvPr/>
        </p:nvSpPr>
        <p:spPr>
          <a:xfrm>
            <a:off x="10712450" y="697625"/>
            <a:ext cx="1149342" cy="20581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trị</a:t>
            </a:r>
            <a:endParaRPr lang="vi-VN" b="1" dirty="0"/>
          </a:p>
        </p:txBody>
      </p:sp>
      <p:sp>
        <p:nvSpPr>
          <p:cNvPr id="94" name="Right Brace 93">
            <a:extLst>
              <a:ext uri="{FF2B5EF4-FFF2-40B4-BE49-F238E27FC236}">
                <a16:creationId xmlns:a16="http://schemas.microsoft.com/office/drawing/2014/main" id="{B3E30584-123F-D0BB-DBEC-F50197D77C12}"/>
              </a:ext>
            </a:extLst>
          </p:cNvPr>
          <p:cNvSpPr/>
          <p:nvPr/>
        </p:nvSpPr>
        <p:spPr>
          <a:xfrm>
            <a:off x="10155243" y="874088"/>
            <a:ext cx="492128" cy="1649730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ight Brace 94">
            <a:extLst>
              <a:ext uri="{FF2B5EF4-FFF2-40B4-BE49-F238E27FC236}">
                <a16:creationId xmlns:a16="http://schemas.microsoft.com/office/drawing/2014/main" id="{CDF69E97-460B-05CE-D950-323527414A4C}"/>
              </a:ext>
            </a:extLst>
          </p:cNvPr>
          <p:cNvSpPr/>
          <p:nvPr/>
        </p:nvSpPr>
        <p:spPr>
          <a:xfrm>
            <a:off x="6400800" y="3681791"/>
            <a:ext cx="396861" cy="3050165"/>
          </a:xfrm>
          <a:prstGeom prst="rightBrac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E098567-7AA3-C2D6-2EF7-331BA2345532}"/>
              </a:ext>
            </a:extLst>
          </p:cNvPr>
          <p:cNvSpPr/>
          <p:nvPr/>
        </p:nvSpPr>
        <p:spPr>
          <a:xfrm>
            <a:off x="7178686" y="4146687"/>
            <a:ext cx="1660514" cy="2058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Chăm sóc sức khỏe ban đầu</a:t>
            </a: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1070594" y="-213280"/>
            <a:ext cx="10660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Y TẾ VIỆT NAM (TRƯỚC 1/7/2025)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E098567-7AA3-C2D6-2EF7-331BA2345532}"/>
              </a:ext>
            </a:extLst>
          </p:cNvPr>
          <p:cNvSpPr/>
          <p:nvPr/>
        </p:nvSpPr>
        <p:spPr>
          <a:xfrm>
            <a:off x="9571042" y="3536810"/>
            <a:ext cx="1889115" cy="10736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Hệ</a:t>
            </a:r>
            <a:r>
              <a:rPr lang="en-US" b="1" dirty="0"/>
              <a:t> </a:t>
            </a:r>
            <a:r>
              <a:rPr lang="en-US" b="1" dirty="0" err="1"/>
              <a:t>thống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 err="1"/>
              <a:t>cứu</a:t>
            </a:r>
            <a:r>
              <a:rPr lang="en-US" b="1" dirty="0"/>
              <a:t> </a:t>
            </a:r>
            <a:r>
              <a:rPr lang="en-US" b="1" dirty="0" err="1"/>
              <a:t>ngoài</a:t>
            </a:r>
            <a:r>
              <a:rPr lang="en-US" b="1" dirty="0"/>
              <a:t> BV</a:t>
            </a:r>
            <a:endParaRPr lang="vi-VN" b="1" dirty="0"/>
          </a:p>
        </p:txBody>
      </p:sp>
      <p:cxnSp>
        <p:nvCxnSpPr>
          <p:cNvPr id="38" name="Connector: Elbow 63">
            <a:extLst>
              <a:ext uri="{FF2B5EF4-FFF2-40B4-BE49-F238E27FC236}">
                <a16:creationId xmlns:a16="http://schemas.microsoft.com/office/drawing/2014/main" id="{BA00BA11-B161-7A85-5AD0-CA2E8E6222F0}"/>
              </a:ext>
            </a:extLst>
          </p:cNvPr>
          <p:cNvCxnSpPr>
            <a:cxnSpLocks/>
          </p:cNvCxnSpPr>
          <p:nvPr/>
        </p:nvCxnSpPr>
        <p:spPr>
          <a:xfrm>
            <a:off x="5724525" y="2685596"/>
            <a:ext cx="3771106" cy="982365"/>
          </a:xfrm>
          <a:prstGeom prst="bentConnector3">
            <a:avLst>
              <a:gd name="adj1" fmla="val 35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6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0BB13A-EDE8-11B6-91AF-01DFD3543DA6}"/>
              </a:ext>
            </a:extLst>
          </p:cNvPr>
          <p:cNvSpPr txBox="1"/>
          <p:nvPr/>
        </p:nvSpPr>
        <p:spPr>
          <a:xfrm>
            <a:off x="611533" y="889861"/>
            <a:ext cx="1752600" cy="430887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/>
              <a:t>Chính phủ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C6A23-8572-8657-721C-996E07ACAFB8}"/>
              </a:ext>
            </a:extLst>
          </p:cNvPr>
          <p:cNvSpPr txBox="1"/>
          <p:nvPr/>
        </p:nvSpPr>
        <p:spPr>
          <a:xfrm>
            <a:off x="3600453" y="891282"/>
            <a:ext cx="175259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/>
              <a:t>Bộ Y tế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A0E4F-43AC-53E4-D799-3138E932C703}"/>
              </a:ext>
            </a:extLst>
          </p:cNvPr>
          <p:cNvSpPr txBox="1"/>
          <p:nvPr/>
        </p:nvSpPr>
        <p:spPr>
          <a:xfrm>
            <a:off x="617057" y="2223658"/>
            <a:ext cx="1752600" cy="769441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/>
              <a:t>UBND Thành phố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3019E-B82F-C972-C56E-94FCC8C07195}"/>
              </a:ext>
            </a:extLst>
          </p:cNvPr>
          <p:cNvSpPr txBox="1"/>
          <p:nvPr/>
        </p:nvSpPr>
        <p:spPr>
          <a:xfrm>
            <a:off x="3608392" y="2820633"/>
            <a:ext cx="176529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/>
              <a:t>Sở Y tế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83959E-12AB-6BFA-6935-850448F8E192}"/>
              </a:ext>
            </a:extLst>
          </p:cNvPr>
          <p:cNvCxnSpPr>
            <a:cxnSpLocks/>
          </p:cNvCxnSpPr>
          <p:nvPr/>
        </p:nvCxnSpPr>
        <p:spPr>
          <a:xfrm>
            <a:off x="1479550" y="1430081"/>
            <a:ext cx="0" cy="6775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B26A97-E70F-5063-2747-2B9FAA0B1F5E}"/>
              </a:ext>
            </a:extLst>
          </p:cNvPr>
          <p:cNvCxnSpPr>
            <a:cxnSpLocks/>
          </p:cNvCxnSpPr>
          <p:nvPr/>
        </p:nvCxnSpPr>
        <p:spPr>
          <a:xfrm>
            <a:off x="1479550" y="3093095"/>
            <a:ext cx="0" cy="1409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87CBE7-DE00-4C85-CFBF-1F8AD814DAAC}"/>
              </a:ext>
            </a:extLst>
          </p:cNvPr>
          <p:cNvSpPr txBox="1"/>
          <p:nvPr/>
        </p:nvSpPr>
        <p:spPr>
          <a:xfrm>
            <a:off x="641351" y="4610416"/>
            <a:ext cx="1758950" cy="769441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/>
              <a:t>UBND </a:t>
            </a:r>
          </a:p>
          <a:p>
            <a:pPr algn="ctr"/>
            <a:r>
              <a:rPr lang="vi-VN" sz="2200"/>
              <a:t>phường/xã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A8E69E-6CF5-EEF1-B901-83E60F26FFCF}"/>
              </a:ext>
            </a:extLst>
          </p:cNvPr>
          <p:cNvSpPr txBox="1"/>
          <p:nvPr/>
        </p:nvSpPr>
        <p:spPr>
          <a:xfrm>
            <a:off x="6096001" y="2511218"/>
            <a:ext cx="382905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Trung tâm Y tế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khu vực (có GB)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1C9DD3-1442-BB62-8F35-8C0F9E08FD84}"/>
              </a:ext>
            </a:extLst>
          </p:cNvPr>
          <p:cNvSpPr txBox="1"/>
          <p:nvPr/>
        </p:nvSpPr>
        <p:spPr>
          <a:xfrm>
            <a:off x="6096000" y="2988341"/>
            <a:ext cx="3829053" cy="76944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 dirty="0"/>
              <a:t>Trung tâm Kiểm soát </a:t>
            </a:r>
            <a:endParaRPr lang="en-US" sz="2200" dirty="0"/>
          </a:p>
          <a:p>
            <a:pPr algn="ctr"/>
            <a:r>
              <a:rPr lang="vi-VN" sz="2200" dirty="0"/>
              <a:t>bệnh tậ</a:t>
            </a:r>
            <a:r>
              <a:rPr lang="en-US" sz="2200" dirty="0"/>
              <a:t>t tỉnh  </a:t>
            </a:r>
            <a:r>
              <a:rPr lang="vi-VN" sz="2200" dirty="0"/>
              <a:t>(CDC)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37945E-DA2B-E294-79DB-0774920A5E68}"/>
              </a:ext>
            </a:extLst>
          </p:cNvPr>
          <p:cNvSpPr txBox="1"/>
          <p:nvPr/>
        </p:nvSpPr>
        <p:spPr>
          <a:xfrm>
            <a:off x="2948539" y="5045132"/>
            <a:ext cx="320992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000" dirty="0"/>
              <a:t>Trạm Y tế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2491121-35D1-81F1-B3F3-5B143A5E1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5057049"/>
            <a:ext cx="3352800" cy="183832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1379EB0-FC3C-F3C1-7236-A4937026E546}"/>
              </a:ext>
            </a:extLst>
          </p:cNvPr>
          <p:cNvSpPr txBox="1"/>
          <p:nvPr/>
        </p:nvSpPr>
        <p:spPr>
          <a:xfrm>
            <a:off x="2886077" y="6382639"/>
            <a:ext cx="320992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000"/>
              <a:t>Mạng lưới CTV sức khỏe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C7BFB63-2252-85D7-696D-C2856276F2B5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364133" y="1105305"/>
            <a:ext cx="1236320" cy="142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D20D0EC0-5285-37AE-7336-8C91FB44DC67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369657" y="2608379"/>
            <a:ext cx="1157765" cy="41656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69CC9C-92F8-476E-558E-E5087FF62720}"/>
              </a:ext>
            </a:extLst>
          </p:cNvPr>
          <p:cNvCxnSpPr>
            <a:cxnSpLocks/>
          </p:cNvCxnSpPr>
          <p:nvPr/>
        </p:nvCxnSpPr>
        <p:spPr>
          <a:xfrm flipH="1">
            <a:off x="4476751" y="1322169"/>
            <a:ext cx="4766" cy="1404864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5D25BD85-48A2-EA66-9DCB-CE7225B78D71}"/>
              </a:ext>
            </a:extLst>
          </p:cNvPr>
          <p:cNvSpPr txBox="1"/>
          <p:nvPr/>
        </p:nvSpPr>
        <p:spPr>
          <a:xfrm>
            <a:off x="6096000" y="1508155"/>
            <a:ext cx="3829056" cy="101566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BV đa khoa, chuyên khoa 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BV đa khoa kh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BV tư nhân</a:t>
            </a:r>
          </a:p>
        </p:txBody>
      </p: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A8F6DB5E-A670-111F-216D-12A2A64B7ABA}"/>
              </a:ext>
            </a:extLst>
          </p:cNvPr>
          <p:cNvCxnSpPr>
            <a:cxnSpLocks/>
            <a:stCxn id="9" idx="3"/>
            <a:endCxn id="71" idx="1"/>
          </p:cNvCxnSpPr>
          <p:nvPr/>
        </p:nvCxnSpPr>
        <p:spPr>
          <a:xfrm flipV="1">
            <a:off x="5373685" y="2015987"/>
            <a:ext cx="722315" cy="102009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88D559D-4896-D160-08AE-A207C01AE0A1}"/>
              </a:ext>
            </a:extLst>
          </p:cNvPr>
          <p:cNvCxnSpPr>
            <a:cxnSpLocks/>
          </p:cNvCxnSpPr>
          <p:nvPr/>
        </p:nvCxnSpPr>
        <p:spPr>
          <a:xfrm flipH="1">
            <a:off x="1479550" y="5393534"/>
            <a:ext cx="5316" cy="7099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37787ED3-F327-8D7E-27DB-0BF5CBBF082A}"/>
              </a:ext>
            </a:extLst>
          </p:cNvPr>
          <p:cNvSpPr/>
          <p:nvPr/>
        </p:nvSpPr>
        <p:spPr>
          <a:xfrm>
            <a:off x="611533" y="6103475"/>
            <a:ext cx="1854238" cy="6284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b="1"/>
              <a:t>Y tế tư nhân tại địa phương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642CF22-7652-53C5-3225-AE904F0B7CDE}"/>
              </a:ext>
            </a:extLst>
          </p:cNvPr>
          <p:cNvSpPr txBox="1"/>
          <p:nvPr/>
        </p:nvSpPr>
        <p:spPr>
          <a:xfrm>
            <a:off x="6096000" y="874088"/>
            <a:ext cx="2173357" cy="430887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 dirty="0"/>
              <a:t>BV thuộc BYT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92C7C18-165E-AD97-5106-F2F511F241A2}"/>
              </a:ext>
            </a:extLst>
          </p:cNvPr>
          <p:cNvCxnSpPr>
            <a:stCxn id="7" idx="3"/>
            <a:endCxn id="78" idx="1"/>
          </p:cNvCxnSpPr>
          <p:nvPr/>
        </p:nvCxnSpPr>
        <p:spPr>
          <a:xfrm flipV="1">
            <a:off x="5353050" y="1089532"/>
            <a:ext cx="742950" cy="171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4F8710C-DF14-4049-E283-81A40E869334}"/>
              </a:ext>
            </a:extLst>
          </p:cNvPr>
          <p:cNvCxnSpPr>
            <a:cxnSpLocks/>
          </p:cNvCxnSpPr>
          <p:nvPr/>
        </p:nvCxnSpPr>
        <p:spPr>
          <a:xfrm flipH="1">
            <a:off x="4512670" y="5445242"/>
            <a:ext cx="10066" cy="808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64ECC89-7DF0-DB62-A326-AADF52B7CB04}"/>
              </a:ext>
            </a:extLst>
          </p:cNvPr>
          <p:cNvSpPr/>
          <p:nvPr/>
        </p:nvSpPr>
        <p:spPr>
          <a:xfrm>
            <a:off x="10841657" y="846706"/>
            <a:ext cx="1149342" cy="20581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trị</a:t>
            </a:r>
            <a:endParaRPr lang="vi-VN" b="1" dirty="0"/>
          </a:p>
        </p:txBody>
      </p:sp>
      <p:sp>
        <p:nvSpPr>
          <p:cNvPr id="95" name="Right Brace 94">
            <a:extLst>
              <a:ext uri="{FF2B5EF4-FFF2-40B4-BE49-F238E27FC236}">
                <a16:creationId xmlns:a16="http://schemas.microsoft.com/office/drawing/2014/main" id="{CDF69E97-460B-05CE-D950-323527414A4C}"/>
              </a:ext>
            </a:extLst>
          </p:cNvPr>
          <p:cNvSpPr/>
          <p:nvPr/>
        </p:nvSpPr>
        <p:spPr>
          <a:xfrm>
            <a:off x="6579702" y="4502875"/>
            <a:ext cx="396861" cy="2279874"/>
          </a:xfrm>
          <a:prstGeom prst="rightBrac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E098567-7AA3-C2D6-2EF7-331BA2345532}"/>
              </a:ext>
            </a:extLst>
          </p:cNvPr>
          <p:cNvSpPr/>
          <p:nvPr/>
        </p:nvSpPr>
        <p:spPr>
          <a:xfrm>
            <a:off x="7208503" y="4693337"/>
            <a:ext cx="1660514" cy="2058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Chăm sóc sức khỏe ban đầu</a:t>
            </a: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288237" y="-213280"/>
            <a:ext cx="115393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Y TẾ THEO MÔ HÌNH CHÍNH QUYỀN 3 CẤP TẠI TP.HCM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E098567-7AA3-C2D6-2EF7-331BA2345532}"/>
              </a:ext>
            </a:extLst>
          </p:cNvPr>
          <p:cNvSpPr/>
          <p:nvPr/>
        </p:nvSpPr>
        <p:spPr>
          <a:xfrm>
            <a:off x="9680371" y="3904557"/>
            <a:ext cx="2132888" cy="10736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Hệ thống cấp </a:t>
            </a:r>
            <a:r>
              <a:rPr lang="en-US" b="1" dirty="0" err="1"/>
              <a:t>cứu</a:t>
            </a:r>
            <a:r>
              <a:rPr lang="en-US" b="1" dirty="0"/>
              <a:t> ngoài BV</a:t>
            </a:r>
            <a:endParaRPr lang="vi-VN" b="1" dirty="0"/>
          </a:p>
        </p:txBody>
      </p:sp>
      <p:cxnSp>
        <p:nvCxnSpPr>
          <p:cNvPr id="38" name="Connector: Elbow 63">
            <a:extLst>
              <a:ext uri="{FF2B5EF4-FFF2-40B4-BE49-F238E27FC236}">
                <a16:creationId xmlns:a16="http://schemas.microsoft.com/office/drawing/2014/main" id="{BA00BA11-B161-7A85-5AD0-CA2E8E6222F0}"/>
              </a:ext>
            </a:extLst>
          </p:cNvPr>
          <p:cNvCxnSpPr>
            <a:cxnSpLocks/>
          </p:cNvCxnSpPr>
          <p:nvPr/>
        </p:nvCxnSpPr>
        <p:spPr>
          <a:xfrm>
            <a:off x="5724525" y="3093095"/>
            <a:ext cx="3771106" cy="982365"/>
          </a:xfrm>
          <a:prstGeom prst="bentConnector3">
            <a:avLst>
              <a:gd name="adj1" fmla="val 35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F37945E-DA2B-E294-79DB-0774920A5E68}"/>
              </a:ext>
            </a:extLst>
          </p:cNvPr>
          <p:cNvSpPr txBox="1"/>
          <p:nvPr/>
        </p:nvSpPr>
        <p:spPr>
          <a:xfrm>
            <a:off x="4650480" y="5610499"/>
            <a:ext cx="176688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/>
              <a:t>Điểm</a:t>
            </a:r>
            <a:r>
              <a:rPr lang="en-US" sz="2000" dirty="0"/>
              <a:t> y </a:t>
            </a:r>
            <a:r>
              <a:rPr lang="en-US" sz="2000" dirty="0" err="1"/>
              <a:t>tế</a:t>
            </a:r>
            <a:endParaRPr lang="vi-VN" sz="2000" dirty="0"/>
          </a:p>
        </p:txBody>
      </p:sp>
      <p:sp>
        <p:nvSpPr>
          <p:cNvPr id="21" name="Oval 20"/>
          <p:cNvSpPr/>
          <p:nvPr/>
        </p:nvSpPr>
        <p:spPr>
          <a:xfrm>
            <a:off x="2562640" y="4756587"/>
            <a:ext cx="3947160" cy="15124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CDF69E97-460B-05CE-D950-323527414A4C}"/>
              </a:ext>
            </a:extLst>
          </p:cNvPr>
          <p:cNvSpPr/>
          <p:nvPr/>
        </p:nvSpPr>
        <p:spPr>
          <a:xfrm>
            <a:off x="10419513" y="891282"/>
            <a:ext cx="396861" cy="2020046"/>
          </a:xfrm>
          <a:prstGeom prst="rightBrac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269CC9C-92F8-476E-558E-E5087FF62720}"/>
              </a:ext>
            </a:extLst>
          </p:cNvPr>
          <p:cNvCxnSpPr>
            <a:cxnSpLocks/>
          </p:cNvCxnSpPr>
          <p:nvPr/>
        </p:nvCxnSpPr>
        <p:spPr>
          <a:xfrm>
            <a:off x="4491038" y="3386237"/>
            <a:ext cx="9522" cy="167081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88D559D-4896-D160-08AE-A207C01AE0A1}"/>
              </a:ext>
            </a:extLst>
          </p:cNvPr>
          <p:cNvCxnSpPr>
            <a:cxnSpLocks/>
          </p:cNvCxnSpPr>
          <p:nvPr/>
        </p:nvCxnSpPr>
        <p:spPr>
          <a:xfrm>
            <a:off x="2400301" y="5238806"/>
            <a:ext cx="5219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642CF22-7652-53C5-3225-AE904F0B7CDE}"/>
              </a:ext>
            </a:extLst>
          </p:cNvPr>
          <p:cNvSpPr txBox="1"/>
          <p:nvPr/>
        </p:nvSpPr>
        <p:spPr>
          <a:xfrm>
            <a:off x="8355490" y="887342"/>
            <a:ext cx="2173357" cy="430887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200" dirty="0"/>
              <a:t>BV thuộc </a:t>
            </a:r>
            <a:r>
              <a:rPr lang="en-US" sz="2200" dirty="0"/>
              <a:t>BQP..</a:t>
            </a:r>
            <a:endParaRPr lang="vi-VN" sz="2200" dirty="0"/>
          </a:p>
        </p:txBody>
      </p:sp>
      <p:cxnSp>
        <p:nvCxnSpPr>
          <p:cNvPr id="35" name="Elbow Connector 34"/>
          <p:cNvCxnSpPr>
            <a:stCxn id="28" idx="2"/>
          </p:cNvCxnSpPr>
          <p:nvPr/>
        </p:nvCxnSpPr>
        <p:spPr>
          <a:xfrm rot="5400000">
            <a:off x="5919912" y="2328909"/>
            <a:ext cx="661743" cy="3519489"/>
          </a:xfrm>
          <a:prstGeom prst="bentConnector2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90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F37CF-D0A2-21FE-B449-199309097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5">
            <a:extLst>
              <a:ext uri="{FF2B5EF4-FFF2-40B4-BE49-F238E27FC236}">
                <a16:creationId xmlns:a16="http://schemas.microsoft.com/office/drawing/2014/main" id="{7ABEABFB-56D2-8DC5-185A-2BB6396AE628}"/>
              </a:ext>
            </a:extLst>
          </p:cNvPr>
          <p:cNvSpPr txBox="1"/>
          <p:nvPr/>
        </p:nvSpPr>
        <p:spPr>
          <a:xfrm>
            <a:off x="260207" y="234115"/>
            <a:ext cx="11852190" cy="6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14000"/>
              </a:lnSpc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MÔ CỦA NGÀNH Y TẾ TP.HCM SAU HỢP NHẤT</a:t>
            </a:r>
            <a:endParaRPr lang="vi-VN" sz="3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TP.HCM vẽ lại địa giới hành chính - Ảnh 3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57" y="1374783"/>
            <a:ext cx="4717415" cy="53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2333B0-C5A5-4D09-B537-5AC58FD1D5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747" y="1868556"/>
            <a:ext cx="7062420" cy="38490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02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50D4-FAFB-B845-9308-CD6E1AA53E3E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31775"/>
            <a:ext cx="12753975" cy="70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4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 thích ản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831" y="0"/>
            <a:ext cx="3170827" cy="66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hị quyết 72-NQ/TW về giải pháp đột phá nâng cao sức khỏe Nhân d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42" y="246542"/>
            <a:ext cx="6743701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" y="2239628"/>
            <a:ext cx="7360389" cy="33718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32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Vai trò của các hiệp hội và đoàn thể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718" y="1158240"/>
            <a:ext cx="10974750" cy="52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8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Vai trò của Hiệp Hội Y học (Tổ chức </a:t>
            </a:r>
            <a:r>
              <a:rPr lang="en-US" dirty="0" err="1"/>
              <a:t>xã</a:t>
            </a:r>
            <a:r>
              <a:rPr lang="en-US" dirty="0"/>
              <a:t> hội - nghề nghiệp về y </a:t>
            </a:r>
            <a:r>
              <a:rPr lang="en-US" dirty="0" err="1"/>
              <a:t>tế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15" y="1016000"/>
            <a:ext cx="10850173" cy="546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1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Hoạt động phối hợp với Sở Y Tế (I)</a:t>
            </a:r>
            <a:br>
              <a:rPr lang="en-US" dirty="0"/>
            </a:br>
            <a:r>
              <a:rPr lang="en-US" dirty="0"/>
              <a:t>	</a:t>
            </a:r>
            <a:r>
              <a:rPr lang="vi-VN" i="1" dirty="0"/>
              <a:t>Nhóm nhiệm vụ tư vấn – phản biện – hiến kế chính sách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" y="1406208"/>
            <a:ext cx="11520487" cy="4943475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Tham gia tư vấn, phản biện khoa học đối với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Chiến lược phát triển ngành y tế thành phố từng giai đoạn; </a:t>
            </a: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Các đề án lớn: y tế chuyên sâu, y tế cơ sở, chuyển đổi số y tế, y tế thông minh; </a:t>
            </a:r>
          </a:p>
          <a:p>
            <a:pPr lvl="1" fontAlgn="b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Các dự thảo quy định, hướng dẫn chuyên môn có tác động rộng đến đội ngũ thầy thuốc.</a:t>
            </a:r>
          </a:p>
          <a:p>
            <a:pPr marL="0" indent="0" fontAlgn="b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Hình thành các hội đồng tư vấn chuyên gia độc lập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phủ các lãnh vực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nội khoa, ngoại khoa, nhi khoa, y tế công cộng, quản lý bệnh viện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các chuyên khoa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phủ các lãnh vực chuyên ngành, quản trị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">
              <a:buNone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Ý nghĩa theo NQ 72: Phát huy trí tuệ đội ngũ trí thức, nâng cao chất lượng hoạch định chính sách y tế. </a:t>
            </a:r>
          </a:p>
          <a:p>
            <a:pPr marL="0" indent="0" fontAlgn="b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0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_Bold_Block_01_MS_v5" id="{AA60D5CE-876A-47D1-9228-3D76491083AD}" vid="{07E49AEA-13A3-4305-88B7-82B9D72D09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D1F562-76A4-4CE4-B3CA-758D572E9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60C99C-4D9A-4DAB-AA53-E488AEBCAE16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1B6A5B5-1BEC-4EEA-9356-9BFD758ACB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0</TotalTime>
  <Words>1142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VAI TRÒ CỦA HIỆP HỘI Y HỌC TP HỒ CHÍ MINH  GẮN KẾT VỚI HOẠT ĐỘNG CỦA SỞ Y TẾ tPHCm TRONG THỰC HIỆN NGHỊ QUYẾT 72/NQ-TW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Vai trò của các hiệp hội và đoàn thể</vt:lpstr>
      <vt:lpstr>Vai trò của Hiệp Hội Y học (Tổ chức xã hội - nghề nghiệp về y tế)</vt:lpstr>
      <vt:lpstr>Hoạt động phối hợp với Sở Y Tế (I)  Nhóm nhiệm vụ tư vấn – phản biện – hiến kế chính sách</vt:lpstr>
      <vt:lpstr>Hoạt động phối hợp với Sở Y Tế (II)  Phát triển nguồn nhân lực y tế và trí thức ngành y</vt:lpstr>
      <vt:lpstr>Hoạt động phối hợp với Sở Y Tế (III)      Kết nối mạng lưới chuyên gia, hội chuyên khoa, hợp tác quốc tế</vt:lpstr>
      <vt:lpstr>Hoạt động phối hợp với Sở Y Tế (IV)  Nghiên cứu khoa học , đổi mới sáng tạo, chuyển giao tri thức</vt:lpstr>
      <vt:lpstr>Hoạt động phối hợp với Sở Y Tế (V)  truyền thông – tạo đồng thuận xã hội trong ngành y</vt:lpstr>
      <vt:lpstr>Hoạt động phối hợp với Sở Y Tế (VI)  chăm sóc sức khỏe cộng đồng và an sinh xã hội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2026-01-09T14:31:48Z</dcterms:created>
  <dcterms:modified xsi:type="dcterms:W3CDTF">2026-01-15T08:38:06Z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