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257" r:id="rId3"/>
    <p:sldId id="258" r:id="rId4"/>
    <p:sldId id="259" r:id="rId5"/>
    <p:sldId id="287" r:id="rId6"/>
    <p:sldId id="261" r:id="rId7"/>
    <p:sldId id="284" r:id="rId8"/>
    <p:sldId id="289" r:id="rId9"/>
    <p:sldId id="262" r:id="rId10"/>
    <p:sldId id="288" r:id="rId11"/>
    <p:sldId id="265" r:id="rId12"/>
    <p:sldId id="275" r:id="rId13"/>
    <p:sldId id="277" r:id="rId14"/>
    <p:sldId id="279" r:id="rId15"/>
    <p:sldId id="268" r:id="rId16"/>
    <p:sldId id="266" r:id="rId17"/>
    <p:sldId id="267" r:id="rId18"/>
    <p:sldId id="269" r:id="rId19"/>
    <p:sldId id="290" r:id="rId20"/>
    <p:sldId id="291" r:id="rId21"/>
    <p:sldId id="292" r:id="rId22"/>
    <p:sldId id="294" r:id="rId23"/>
    <p:sldId id="295" r:id="rId24"/>
    <p:sldId id="296" r:id="rId25"/>
    <p:sldId id="297" r:id="rId26"/>
    <p:sldId id="298" r:id="rId27"/>
    <p:sldId id="293" r:id="rId28"/>
    <p:sldId id="299" r:id="rId29"/>
    <p:sldId id="300" r:id="rId30"/>
    <p:sldId id="307" r:id="rId31"/>
    <p:sldId id="301" r:id="rId32"/>
    <p:sldId id="274" r:id="rId33"/>
    <p:sldId id="302" r:id="rId34"/>
    <p:sldId id="273" r:id="rId35"/>
    <p:sldId id="304" r:id="rId36"/>
    <p:sldId id="309" r:id="rId37"/>
    <p:sldId id="310" r:id="rId38"/>
    <p:sldId id="311" r:id="rId39"/>
    <p:sldId id="314" r:id="rId40"/>
    <p:sldId id="316" r:id="rId41"/>
    <p:sldId id="306" r:id="rId42"/>
    <p:sldId id="30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7" autoAdjust="0"/>
    <p:restoredTop sz="94660"/>
  </p:normalViewPr>
  <p:slideViewPr>
    <p:cSldViewPr snapToGrid="0">
      <p:cViewPr>
        <p:scale>
          <a:sx n="114" d="100"/>
          <a:sy n="114" d="100"/>
        </p:scale>
        <p:origin x="1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CBB7A7-420A-40DA-B0CA-87196487AC71}" type="datetimeFigureOut">
              <a:rPr lang="en-US" smtClean="0"/>
              <a:t>09/16/2019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08BEC-4DDB-4B5A-9080-212C6397775E}" type="slidenum">
              <a:rPr lang="en-US" smtClean="0"/>
              <a:t>‹#›</a:t>
            </a:fld>
            <a:endParaRPr lang="en-US"/>
          </a:p>
        </p:txBody>
      </p:sp>
    </p:spTree>
    <p:extLst>
      <p:ext uri="{BB962C8B-B14F-4D97-AF65-F5344CB8AC3E}">
        <p14:creationId xmlns:p14="http://schemas.microsoft.com/office/powerpoint/2010/main" val="15228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6192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1013777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a:buFontTx/>
              <a:buNone/>
            </a:pPr>
            <a:r>
              <a:rPr lang="en-US" b="1" i="1" dirty="0" smtClean="0"/>
              <a:t>Speaker Notes</a:t>
            </a:r>
          </a:p>
          <a:p>
            <a:r>
              <a:rPr lang="en-US" dirty="0" smtClean="0"/>
              <a:t>The same meta-analysis indicated that rehabilitation had significant benefit in improving functional and maximal exercise capacity.</a:t>
            </a:r>
          </a:p>
          <a:p>
            <a:r>
              <a:rPr lang="en-US" dirty="0" smtClean="0"/>
              <a:t>The effect was small and slightly below the threshold of clinical significance for the 6-minute walking distance (48 meters; 95% CI: 32 to 65; N=16 trials).</a:t>
            </a:r>
          </a:p>
          <a:p>
            <a:pPr>
              <a:buFontTx/>
              <a:buNone/>
            </a:pPr>
            <a:endParaRPr lang="en-US" dirty="0" smtClean="0"/>
          </a:p>
          <a:p>
            <a:pPr>
              <a:buFontTx/>
              <a:buNone/>
            </a:pPr>
            <a:r>
              <a:rPr lang="en-US" b="1" i="1" dirty="0" smtClean="0"/>
              <a:t>Reference</a:t>
            </a:r>
          </a:p>
          <a:p>
            <a:pPr>
              <a:buFontTx/>
              <a:buNone/>
            </a:pPr>
            <a:r>
              <a:rPr lang="en-US" dirty="0" smtClean="0"/>
              <a:t>	</a:t>
            </a:r>
            <a:r>
              <a:rPr lang="en-US" dirty="0" err="1" smtClean="0"/>
              <a:t>Lacasse</a:t>
            </a:r>
            <a:r>
              <a:rPr lang="en-US" dirty="0" smtClean="0"/>
              <a:t> Y, Goldstein R, </a:t>
            </a:r>
            <a:r>
              <a:rPr lang="en-US" dirty="0" err="1" smtClean="0"/>
              <a:t>Lasserson</a:t>
            </a:r>
            <a:r>
              <a:rPr lang="en-US" dirty="0" smtClean="0"/>
              <a:t> TJ, Martin S. Pulmonary rehabilitation for chronic obstructive pulmonary disease. </a:t>
            </a:r>
            <a:r>
              <a:rPr lang="en-US" i="1" dirty="0" smtClean="0"/>
              <a:t>Cochrane Database </a:t>
            </a:r>
            <a:r>
              <a:rPr lang="en-US" i="1" dirty="0" err="1" smtClean="0"/>
              <a:t>Syst</a:t>
            </a:r>
            <a:r>
              <a:rPr lang="en-US" i="1" dirty="0" smtClean="0"/>
              <a:t> Rev</a:t>
            </a:r>
            <a:r>
              <a:rPr lang="en-US" dirty="0" smtClean="0"/>
              <a:t>. 2006;4:CD003793.</a:t>
            </a:r>
          </a:p>
          <a:p>
            <a:pPr>
              <a:buFontTx/>
              <a:buNone/>
            </a:pPr>
            <a:endParaRPr lang="en-US" dirty="0" smtClean="0"/>
          </a:p>
          <a:p>
            <a:pPr>
              <a:buFontTx/>
              <a:buNone/>
            </a:pPr>
            <a:endParaRPr lang="en-US" dirty="0" smtClean="0"/>
          </a:p>
          <a:p>
            <a:pPr>
              <a:buFontTx/>
              <a:buNone/>
            </a:pPr>
            <a:r>
              <a:rPr lang="en-US" dirty="0" smtClean="0"/>
              <a:t>.</a:t>
            </a:r>
          </a:p>
        </p:txBody>
      </p:sp>
    </p:spTree>
    <p:extLst>
      <p:ext uri="{BB962C8B-B14F-4D97-AF65-F5344CB8AC3E}">
        <p14:creationId xmlns:p14="http://schemas.microsoft.com/office/powerpoint/2010/main" val="318146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32</a:t>
            </a:fld>
            <a:endParaRPr lang="en-US"/>
          </a:p>
        </p:txBody>
      </p:sp>
    </p:spTree>
    <p:extLst>
      <p:ext uri="{BB962C8B-B14F-4D97-AF65-F5344CB8AC3E}">
        <p14:creationId xmlns:p14="http://schemas.microsoft.com/office/powerpoint/2010/main" val="292569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34</a:t>
            </a:fld>
            <a:endParaRPr lang="en-US"/>
          </a:p>
        </p:txBody>
      </p:sp>
    </p:spTree>
    <p:extLst>
      <p:ext uri="{BB962C8B-B14F-4D97-AF65-F5344CB8AC3E}">
        <p14:creationId xmlns:p14="http://schemas.microsoft.com/office/powerpoint/2010/main" val="380302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BC6F0A5F-738F-42E9-A537-3D31CBACAC4A}" type="datetimeFigureOut">
              <a:rPr lang="en-US" smtClean="0"/>
              <a:t>09/16/2019</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B6AEEE1-8FEC-4095-8ABE-315389A035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69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BC6F0A5F-738F-42E9-A537-3D31CBACAC4A}" type="datetimeFigureOut">
              <a:rPr lang="en-US" smtClean="0"/>
              <a:t>09/16/2019</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B6AEEE1-8FEC-4095-8ABE-315389A03564}" type="slidenum">
              <a:rPr lang="en-US" smtClean="0"/>
              <a:t>‹#›</a:t>
            </a:fld>
            <a:endParaRPr lang="en-US"/>
          </a:p>
        </p:txBody>
      </p:sp>
    </p:spTree>
    <p:extLst>
      <p:ext uri="{BB962C8B-B14F-4D97-AF65-F5344CB8AC3E}">
        <p14:creationId xmlns:p14="http://schemas.microsoft.com/office/powerpoint/2010/main" val="407448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BC6F0A5F-738F-42E9-A537-3D31CBACAC4A}" type="datetimeFigureOut">
              <a:rPr lang="en-US" smtClean="0"/>
              <a:t>09/16/2019</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B6AEEE1-8FEC-4095-8ABE-315389A03564}" type="slidenum">
              <a:rPr lang="en-US" smtClean="0"/>
              <a:t>‹#›</a:t>
            </a:fld>
            <a:endParaRPr lang="en-US"/>
          </a:p>
        </p:txBody>
      </p:sp>
    </p:spTree>
    <p:extLst>
      <p:ext uri="{BB962C8B-B14F-4D97-AF65-F5344CB8AC3E}">
        <p14:creationId xmlns:p14="http://schemas.microsoft.com/office/powerpoint/2010/main" val="3311918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932495"/>
            <a:ext cx="7709494" cy="4600280"/>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8876276" y="2972508"/>
            <a:ext cx="616412" cy="766869"/>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8530107" y="1"/>
            <a:ext cx="3661894" cy="335594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blipFill>
            <a:blip/>
            <a:stretch>
              <a:fillRect/>
            </a:stretch>
          </a:blipFill>
        </p:spPr>
        <p:txBody>
          <a:bodyPr wrap="square" anchor="ctr">
            <a:noAutofit/>
          </a:bodyPr>
          <a:lstStyle>
            <a:lvl1pPr marL="0" indent="0" algn="ctr">
              <a:buNone/>
              <a:defRPr/>
            </a:lvl1pPr>
          </a:lstStyle>
          <a:p>
            <a:r>
              <a:rPr lang="en-US" dirty="0" smtClean="0"/>
              <a:t>Click icon to add picture</a:t>
            </a:r>
            <a:endParaRPr lang="en-IN"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7732516" cy="1325563"/>
          </a:xfrm>
        </p:spPr>
        <p:txBody>
          <a:bodyPr lIns="0" tIns="0" rIns="0" bIns="0">
            <a:noAutofit/>
          </a:bodyPr>
          <a:lstStyle>
            <a:lvl1pPr>
              <a:defRPr sz="3200" b="1" cap="all" baseline="0"/>
            </a:lvl1pPr>
          </a:lstStyle>
          <a:p>
            <a:r>
              <a:rPr lang="en-US" smtClean="0"/>
              <a:t>Click to edit Master title style</a:t>
            </a:r>
            <a:endParaRPr lang="en-IN" dirty="0"/>
          </a:p>
        </p:txBody>
      </p:sp>
    </p:spTree>
    <p:extLst>
      <p:ext uri="{BB962C8B-B14F-4D97-AF65-F5344CB8AC3E}">
        <p14:creationId xmlns:p14="http://schemas.microsoft.com/office/powerpoint/2010/main" val="18929636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solidFill>
                  <a:schemeClr val="accent1">
                    <a:lumMod val="75000"/>
                  </a:schemeClr>
                </a:solidFill>
              </a:defRPr>
            </a:lvl1pPr>
            <a:lvl2pPr>
              <a:defRPr sz="2400">
                <a:solidFill>
                  <a:schemeClr val="accent1">
                    <a:lumMod val="75000"/>
                  </a:schemeClr>
                </a:solidFill>
              </a:defRPr>
            </a:lvl2pPr>
            <a:lvl3pPr>
              <a:defRPr sz="18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stStyle>
          <a:p>
            <a:pPr lvl="0"/>
            <a:r>
              <a:rPr lang="en-US" dirty="0" smtClean="0"/>
              <a:t>Click to edit Master text styles</a:t>
            </a:r>
          </a:p>
          <a:p>
            <a:pPr lvl="1"/>
            <a:r>
              <a:rPr lang="en-US" dirty="0" smtClean="0"/>
              <a:t>Second level</a:t>
            </a:r>
          </a:p>
        </p:txBody>
      </p:sp>
      <p:grpSp>
        <p:nvGrpSpPr>
          <p:cNvPr id="7" name="Group 6"/>
          <p:cNvGrpSpPr/>
          <p:nvPr userDrawn="1"/>
        </p:nvGrpSpPr>
        <p:grpSpPr>
          <a:xfrm>
            <a:off x="0" y="6302654"/>
            <a:ext cx="12178034" cy="561452"/>
            <a:chOff x="0" y="6302654"/>
            <a:chExt cx="12178034" cy="561452"/>
          </a:xfrm>
        </p:grpSpPr>
        <p:pic>
          <p:nvPicPr>
            <p:cNvPr id="8" name="Picture 7"/>
            <p:cNvPicPr>
              <a:picLocks noChangeAspect="1"/>
            </p:cNvPicPr>
            <p:nvPr/>
          </p:nvPicPr>
          <p:blipFill>
            <a:blip/>
            <a:stretch>
              <a:fillRect/>
            </a:stretch>
          </p:blipFill>
          <p:spPr>
            <a:xfrm rot="10800000" flipV="1">
              <a:off x="0" y="6302655"/>
              <a:ext cx="2435607" cy="555345"/>
            </a:xfrm>
            <a:prstGeom prst="rect">
              <a:avLst/>
            </a:prstGeom>
          </p:spPr>
        </p:pic>
        <p:pic>
          <p:nvPicPr>
            <p:cNvPr id="9" name="Picture 8"/>
            <p:cNvPicPr>
              <a:picLocks noChangeAspect="1"/>
            </p:cNvPicPr>
            <p:nvPr/>
          </p:nvPicPr>
          <p:blipFill>
            <a:blip/>
            <a:stretch>
              <a:fillRect/>
            </a:stretch>
          </p:blipFill>
          <p:spPr>
            <a:xfrm rot="10800000" flipV="1">
              <a:off x="4871214" y="6308761"/>
              <a:ext cx="2435607" cy="555345"/>
            </a:xfrm>
            <a:prstGeom prst="rect">
              <a:avLst/>
            </a:prstGeom>
          </p:spPr>
        </p:pic>
        <p:pic>
          <p:nvPicPr>
            <p:cNvPr id="10" name="Picture 9"/>
            <p:cNvPicPr>
              <a:picLocks noChangeAspect="1"/>
            </p:cNvPicPr>
            <p:nvPr/>
          </p:nvPicPr>
          <p:blipFill>
            <a:blip/>
            <a:stretch>
              <a:fillRect/>
            </a:stretch>
          </p:blipFill>
          <p:spPr>
            <a:xfrm rot="10800000" flipV="1">
              <a:off x="2435607" y="6302655"/>
              <a:ext cx="2435607" cy="555345"/>
            </a:xfrm>
            <a:prstGeom prst="rect">
              <a:avLst/>
            </a:prstGeom>
          </p:spPr>
        </p:pic>
        <p:pic>
          <p:nvPicPr>
            <p:cNvPr id="11" name="Picture 10"/>
            <p:cNvPicPr>
              <a:picLocks noChangeAspect="1"/>
            </p:cNvPicPr>
            <p:nvPr/>
          </p:nvPicPr>
          <p:blipFill>
            <a:blip/>
            <a:stretch>
              <a:fillRect/>
            </a:stretch>
          </p:blipFill>
          <p:spPr>
            <a:xfrm rot="10800000" flipV="1">
              <a:off x="9742427" y="6308761"/>
              <a:ext cx="2435607" cy="555345"/>
            </a:xfrm>
            <a:prstGeom prst="rect">
              <a:avLst/>
            </a:prstGeom>
          </p:spPr>
        </p:pic>
        <p:pic>
          <p:nvPicPr>
            <p:cNvPr id="12" name="Picture 11"/>
            <p:cNvPicPr>
              <a:picLocks noChangeAspect="1"/>
            </p:cNvPicPr>
            <p:nvPr/>
          </p:nvPicPr>
          <p:blipFill>
            <a:blip/>
            <a:stretch>
              <a:fillRect/>
            </a:stretch>
          </p:blipFill>
          <p:spPr>
            <a:xfrm rot="10800000" flipV="1">
              <a:off x="7306821" y="6302654"/>
              <a:ext cx="2435607" cy="555345"/>
            </a:xfrm>
            <a:prstGeom prst="rect">
              <a:avLst/>
            </a:prstGeom>
          </p:spPr>
        </p:pic>
      </p:grpSp>
    </p:spTree>
    <p:extLst>
      <p:ext uri="{BB962C8B-B14F-4D97-AF65-F5344CB8AC3E}">
        <p14:creationId xmlns:p14="http://schemas.microsoft.com/office/powerpoint/2010/main" val="177360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1">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1">
                    <a:lumMod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BC6F0A5F-738F-42E9-A537-3D31CBACAC4A}" type="datetimeFigureOut">
              <a:rPr lang="en-US" smtClean="0"/>
              <a:t>09/16/2019</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B6AEEE1-8FEC-4095-8ABE-315389A035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46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BC6F0A5F-738F-42E9-A537-3D31CBACAC4A}" type="datetimeFigureOut">
              <a:rPr lang="en-US" smtClean="0"/>
              <a:t>09/16/2019</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B6AEEE1-8FEC-4095-8ABE-315389A03564}" type="slidenum">
              <a:rPr lang="en-US" smtClean="0"/>
              <a:t>‹#›</a:t>
            </a:fld>
            <a:endParaRPr lang="en-US"/>
          </a:p>
        </p:txBody>
      </p:sp>
    </p:spTree>
    <p:extLst>
      <p:ext uri="{BB962C8B-B14F-4D97-AF65-F5344CB8AC3E}">
        <p14:creationId xmlns:p14="http://schemas.microsoft.com/office/powerpoint/2010/main" val="156529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BC6F0A5F-738F-42E9-A537-3D31CBACAC4A}" type="datetimeFigureOut">
              <a:rPr lang="en-US" smtClean="0"/>
              <a:t>09/16/2019</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B6AEEE1-8FEC-4095-8ABE-315389A03564}" type="slidenum">
              <a:rPr lang="en-US" smtClean="0"/>
              <a:t>‹#›</a:t>
            </a:fld>
            <a:endParaRPr lang="en-US"/>
          </a:p>
        </p:txBody>
      </p:sp>
    </p:spTree>
    <p:extLst>
      <p:ext uri="{BB962C8B-B14F-4D97-AF65-F5344CB8AC3E}">
        <p14:creationId xmlns:p14="http://schemas.microsoft.com/office/powerpoint/2010/main" val="280656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BC6F0A5F-738F-42E9-A537-3D31CBACAC4A}" type="datetimeFigureOut">
              <a:rPr lang="en-US" smtClean="0"/>
              <a:t>09/16/2019</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B6AEEE1-8FEC-4095-8ABE-315389A03564}" type="slidenum">
              <a:rPr lang="en-US" smtClean="0"/>
              <a:t>‹#›</a:t>
            </a:fld>
            <a:endParaRPr lang="en-US"/>
          </a:p>
        </p:txBody>
      </p:sp>
    </p:spTree>
    <p:extLst>
      <p:ext uri="{BB962C8B-B14F-4D97-AF65-F5344CB8AC3E}">
        <p14:creationId xmlns:p14="http://schemas.microsoft.com/office/powerpoint/2010/main" val="57956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BC6F0A5F-738F-42E9-A537-3D31CBACAC4A}" type="datetimeFigureOut">
              <a:rPr lang="en-US" smtClean="0"/>
              <a:t>09/16/2019</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B6AEEE1-8FEC-4095-8ABE-315389A03564}" type="slidenum">
              <a:rPr lang="en-US" smtClean="0"/>
              <a:t>‹#›</a:t>
            </a:fld>
            <a:endParaRPr lang="en-US"/>
          </a:p>
        </p:txBody>
      </p:sp>
    </p:spTree>
    <p:extLst>
      <p:ext uri="{BB962C8B-B14F-4D97-AF65-F5344CB8AC3E}">
        <p14:creationId xmlns:p14="http://schemas.microsoft.com/office/powerpoint/2010/main" val="33415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BC6F0A5F-738F-42E9-A537-3D31CBACAC4A}" type="datetimeFigureOut">
              <a:rPr lang="en-US" smtClean="0"/>
              <a:t>09/16/2019</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B6AEEE1-8FEC-4095-8ABE-315389A03564}" type="slidenum">
              <a:rPr lang="en-US" smtClean="0"/>
              <a:t>‹#›</a:t>
            </a:fld>
            <a:endParaRPr lang="en-US"/>
          </a:p>
        </p:txBody>
      </p:sp>
    </p:spTree>
    <p:extLst>
      <p:ext uri="{BB962C8B-B14F-4D97-AF65-F5344CB8AC3E}">
        <p14:creationId xmlns:p14="http://schemas.microsoft.com/office/powerpoint/2010/main" val="81218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BC6F0A5F-738F-42E9-A537-3D31CBACAC4A}" type="datetimeFigureOut">
              <a:rPr lang="en-US" smtClean="0"/>
              <a:t>09/16/2019</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B6AEEE1-8FEC-4095-8ABE-315389A03564}" type="slidenum">
              <a:rPr lang="en-US" smtClean="0"/>
              <a:t>‹#›</a:t>
            </a:fld>
            <a:endParaRPr lang="en-US"/>
          </a:p>
        </p:txBody>
      </p:sp>
    </p:spTree>
    <p:extLst>
      <p:ext uri="{BB962C8B-B14F-4D97-AF65-F5344CB8AC3E}">
        <p14:creationId xmlns:p14="http://schemas.microsoft.com/office/powerpoint/2010/main" val="397188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B6AEEE1-8FEC-4095-8ABE-315389A0356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6302654"/>
            <a:ext cx="12178034" cy="561452"/>
            <a:chOff x="0" y="6302654"/>
            <a:chExt cx="12178034" cy="561452"/>
          </a:xfrm>
        </p:grpSpPr>
        <p:pic>
          <p:nvPicPr>
            <p:cNvPr id="12" name="Picture 11"/>
            <p:cNvPicPr>
              <a:picLocks noChangeAspect="1"/>
            </p:cNvPicPr>
            <p:nvPr/>
          </p:nvPicPr>
          <p:blipFill>
            <a:blip/>
            <a:stretch>
              <a:fillRect/>
            </a:stretch>
          </p:blipFill>
          <p:spPr>
            <a:xfrm rot="10800000" flipV="1">
              <a:off x="0" y="6302655"/>
              <a:ext cx="2435607" cy="555345"/>
            </a:xfrm>
            <a:prstGeom prst="rect">
              <a:avLst/>
            </a:prstGeom>
          </p:spPr>
        </p:pic>
        <p:pic>
          <p:nvPicPr>
            <p:cNvPr id="13" name="Picture 12"/>
            <p:cNvPicPr>
              <a:picLocks noChangeAspect="1"/>
            </p:cNvPicPr>
            <p:nvPr/>
          </p:nvPicPr>
          <p:blipFill>
            <a:blip/>
            <a:stretch>
              <a:fillRect/>
            </a:stretch>
          </p:blipFill>
          <p:spPr>
            <a:xfrm rot="10800000" flipV="1">
              <a:off x="4871214" y="6308761"/>
              <a:ext cx="2435607" cy="555345"/>
            </a:xfrm>
            <a:prstGeom prst="rect">
              <a:avLst/>
            </a:prstGeom>
          </p:spPr>
        </p:pic>
        <p:pic>
          <p:nvPicPr>
            <p:cNvPr id="14" name="Picture 13"/>
            <p:cNvPicPr>
              <a:picLocks noChangeAspect="1"/>
            </p:cNvPicPr>
            <p:nvPr/>
          </p:nvPicPr>
          <p:blipFill>
            <a:blip/>
            <a:stretch>
              <a:fillRect/>
            </a:stretch>
          </p:blipFill>
          <p:spPr>
            <a:xfrm rot="10800000" flipV="1">
              <a:off x="2435607" y="6302655"/>
              <a:ext cx="2435607" cy="555345"/>
            </a:xfrm>
            <a:prstGeom prst="rect">
              <a:avLst/>
            </a:prstGeom>
          </p:spPr>
        </p:pic>
        <p:pic>
          <p:nvPicPr>
            <p:cNvPr id="15" name="Picture 14"/>
            <p:cNvPicPr>
              <a:picLocks noChangeAspect="1"/>
            </p:cNvPicPr>
            <p:nvPr/>
          </p:nvPicPr>
          <p:blipFill>
            <a:blip/>
            <a:stretch>
              <a:fillRect/>
            </a:stretch>
          </p:blipFill>
          <p:spPr>
            <a:xfrm rot="10800000" flipV="1">
              <a:off x="9742427" y="6308761"/>
              <a:ext cx="2435607" cy="555345"/>
            </a:xfrm>
            <a:prstGeom prst="rect">
              <a:avLst/>
            </a:prstGeom>
          </p:spPr>
        </p:pic>
        <p:pic>
          <p:nvPicPr>
            <p:cNvPr id="16" name="Picture 15"/>
            <p:cNvPicPr>
              <a:picLocks noChangeAspect="1"/>
            </p:cNvPicPr>
            <p:nvPr/>
          </p:nvPicPr>
          <p:blipFill>
            <a:blip/>
            <a:stretch>
              <a:fillRect/>
            </a:stretch>
          </p:blipFill>
          <p:spPr>
            <a:xfrm rot="10800000" flipV="1">
              <a:off x="7306821" y="6302654"/>
              <a:ext cx="2435607" cy="555345"/>
            </a:xfrm>
            <a:prstGeom prst="rect">
              <a:avLst/>
            </a:prstGeom>
          </p:spPr>
        </p:pic>
      </p:grpSp>
    </p:spTree>
    <p:extLst>
      <p:ext uri="{BB962C8B-B14F-4D97-AF65-F5344CB8AC3E}">
        <p14:creationId xmlns:p14="http://schemas.microsoft.com/office/powerpoint/2010/main" val="85753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85000"/>
        </a:lnSpc>
        <a:spcBef>
          <a:spcPct val="0"/>
        </a:spcBef>
        <a:buNone/>
        <a:defRPr sz="4800" b="1" kern="1200" spc="-50" baseline="0">
          <a:solidFill>
            <a:schemeClr val="accent1">
              <a:lumMod val="7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800" kern="1200">
          <a:solidFill>
            <a:schemeClr val="accent1">
              <a:lumMod val="7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Calibri" pitchFamily="34" charset="0"/>
        <a:buChar char="◦"/>
        <a:defRPr sz="2400" kern="1200">
          <a:solidFill>
            <a:schemeClr val="accent1">
              <a:lumMod val="7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accent1">
              <a:lumMod val="7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accent1">
              <a:lumMod val="7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accent1">
              <a:lumMod val="7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yasthmamedicine.com/sites/146/imagebank/typeArticleparam509572/symbicortpresc.jp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www.gskkorea.co.kr/upload/product/&#49464;&#47112;&#53440;&#51060;&#46300;&#51228;&#54408;250_&#54856;&#54588;&#50857;_1.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604" y="233127"/>
            <a:ext cx="11687504" cy="2793852"/>
          </a:xfrm>
        </p:spPr>
        <p:txBody>
          <a:bodyPr>
            <a:normAutofit/>
          </a:bodyPr>
          <a:lstStyle/>
          <a:p>
            <a:pPr>
              <a:lnSpc>
                <a:spcPct val="100000"/>
              </a:lnSpc>
              <a:spcBef>
                <a:spcPts val="1200"/>
              </a:spcBef>
            </a:pPr>
            <a:r>
              <a:rPr lang="en-US" sz="54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PHỤC HỒI CHỨC NĂNG HÔ HẤP </a:t>
            </a:r>
            <a:br>
              <a:rPr lang="en-US" sz="54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5400" b="1" dirty="0" err="1"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54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điều</a:t>
            </a:r>
            <a:r>
              <a:rPr lang="en-US" sz="54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trị</a:t>
            </a:r>
            <a:r>
              <a:rPr lang="en-US" sz="54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BỆNH PHỔI TẮC NGHẼN MẠN TÍNH</a:t>
            </a:r>
            <a:endParaRPr lang="en-US" sz="54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3087" y="4812974"/>
            <a:ext cx="10058400" cy="1143000"/>
          </a:xfrm>
        </p:spPr>
        <p:txBody>
          <a:bodyPr/>
          <a:lstStyle/>
          <a:p>
            <a:r>
              <a:rPr lang="en-US" b="1" dirty="0" err="1" smtClean="0">
                <a:solidFill>
                  <a:schemeClr val="accent1">
                    <a:lumMod val="75000"/>
                  </a:schemeClr>
                </a:solidFill>
                <a:latin typeface="Calibri" panose="020F0502020204030204" pitchFamily="34" charset="0"/>
                <a:cs typeface="Arial" panose="020B0604020202020204" pitchFamily="34" charset="0"/>
              </a:rPr>
              <a:t>Ts</a:t>
            </a:r>
            <a:r>
              <a:rPr lang="en-US" b="1" dirty="0" smtClean="0">
                <a:solidFill>
                  <a:schemeClr val="accent1">
                    <a:lumMod val="75000"/>
                  </a:schemeClr>
                </a:solidFill>
                <a:latin typeface="Calibri" panose="020F0502020204030204" pitchFamily="34" charset="0"/>
                <a:cs typeface="Arial" panose="020B0604020202020204" pitchFamily="34" charset="0"/>
              </a:rPr>
              <a:t> </a:t>
            </a:r>
            <a:r>
              <a:rPr lang="en-US" b="1" dirty="0" err="1" smtClean="0">
                <a:solidFill>
                  <a:schemeClr val="accent1">
                    <a:lumMod val="75000"/>
                  </a:schemeClr>
                </a:solidFill>
                <a:latin typeface="Calibri" panose="020F0502020204030204" pitchFamily="34" charset="0"/>
                <a:cs typeface="Arial" panose="020B0604020202020204" pitchFamily="34" charset="0"/>
              </a:rPr>
              <a:t>bs</a:t>
            </a:r>
            <a:r>
              <a:rPr lang="en-US" b="1" dirty="0" smtClean="0">
                <a:solidFill>
                  <a:schemeClr val="accent1">
                    <a:lumMod val="75000"/>
                  </a:schemeClr>
                </a:solidFill>
                <a:latin typeface="Calibri" panose="020F0502020204030204" pitchFamily="34" charset="0"/>
                <a:cs typeface="Arial" panose="020B0604020202020204" pitchFamily="34" charset="0"/>
              </a:rPr>
              <a:t> </a:t>
            </a:r>
            <a:r>
              <a:rPr lang="en-US" b="1" dirty="0" err="1" smtClean="0">
                <a:solidFill>
                  <a:schemeClr val="accent1">
                    <a:lumMod val="75000"/>
                  </a:schemeClr>
                </a:solidFill>
                <a:latin typeface="Calibri" panose="020F0502020204030204" pitchFamily="34" charset="0"/>
                <a:cs typeface="Arial" panose="020B0604020202020204" pitchFamily="34" charset="0"/>
              </a:rPr>
              <a:t>đỗ</a:t>
            </a:r>
            <a:r>
              <a:rPr lang="en-US" b="1" dirty="0" smtClean="0">
                <a:solidFill>
                  <a:schemeClr val="accent1">
                    <a:lumMod val="75000"/>
                  </a:schemeClr>
                </a:solidFill>
                <a:latin typeface="Calibri" panose="020F0502020204030204" pitchFamily="34" charset="0"/>
                <a:cs typeface="Arial" panose="020B0604020202020204" pitchFamily="34" charset="0"/>
              </a:rPr>
              <a:t> </a:t>
            </a:r>
            <a:r>
              <a:rPr lang="en-US" b="1" dirty="0" err="1" smtClean="0">
                <a:solidFill>
                  <a:schemeClr val="accent1">
                    <a:lumMod val="75000"/>
                  </a:schemeClr>
                </a:solidFill>
                <a:latin typeface="Calibri" panose="020F0502020204030204" pitchFamily="34" charset="0"/>
                <a:cs typeface="Arial" panose="020B0604020202020204" pitchFamily="34" charset="0"/>
              </a:rPr>
              <a:t>thỊ</a:t>
            </a:r>
            <a:r>
              <a:rPr lang="en-US" b="1" dirty="0" smtClean="0">
                <a:solidFill>
                  <a:schemeClr val="accent1">
                    <a:lumMod val="75000"/>
                  </a:schemeClr>
                </a:solidFill>
                <a:latin typeface="Calibri" panose="020F0502020204030204" pitchFamily="34" charset="0"/>
                <a:cs typeface="Arial" panose="020B0604020202020204" pitchFamily="34" charset="0"/>
              </a:rPr>
              <a:t> </a:t>
            </a:r>
            <a:r>
              <a:rPr lang="en-US" b="1" dirty="0" err="1" smtClean="0">
                <a:solidFill>
                  <a:schemeClr val="accent1">
                    <a:lumMod val="75000"/>
                  </a:schemeClr>
                </a:solidFill>
                <a:latin typeface="Calibri" panose="020F0502020204030204" pitchFamily="34" charset="0"/>
                <a:cs typeface="Arial" panose="020B0604020202020204" pitchFamily="34" charset="0"/>
              </a:rPr>
              <a:t>tường</a:t>
            </a:r>
            <a:r>
              <a:rPr lang="en-US" b="1" dirty="0" smtClean="0">
                <a:solidFill>
                  <a:schemeClr val="accent1">
                    <a:lumMod val="75000"/>
                  </a:schemeClr>
                </a:solidFill>
                <a:latin typeface="Calibri" panose="020F0502020204030204" pitchFamily="34" charset="0"/>
                <a:cs typeface="Arial" panose="020B0604020202020204" pitchFamily="34" charset="0"/>
              </a:rPr>
              <a:t> </a:t>
            </a:r>
            <a:r>
              <a:rPr lang="en-US" b="1" dirty="0" err="1" smtClean="0">
                <a:solidFill>
                  <a:schemeClr val="accent1">
                    <a:lumMod val="75000"/>
                  </a:schemeClr>
                </a:solidFill>
                <a:latin typeface="Calibri" panose="020F0502020204030204" pitchFamily="34" charset="0"/>
                <a:cs typeface="Arial" panose="020B0604020202020204" pitchFamily="34" charset="0"/>
              </a:rPr>
              <a:t>oanh</a:t>
            </a:r>
            <a:endParaRPr lang="en-US" b="1" dirty="0" smtClean="0">
              <a:solidFill>
                <a:schemeClr val="accent1">
                  <a:lumMod val="75000"/>
                </a:schemeClr>
              </a:solidFill>
              <a:latin typeface="Calibri" panose="020F0502020204030204" pitchFamily="34" charset="0"/>
              <a:cs typeface="Arial" panose="020B0604020202020204" pitchFamily="34" charset="0"/>
            </a:endParaRPr>
          </a:p>
          <a:p>
            <a:r>
              <a:rPr lang="en-US" b="1" dirty="0" err="1" smtClean="0">
                <a:solidFill>
                  <a:schemeClr val="accent1">
                    <a:lumMod val="75000"/>
                  </a:schemeClr>
                </a:solidFill>
                <a:latin typeface="Calibri" panose="020F0502020204030204" pitchFamily="34" charset="0"/>
                <a:cs typeface="Arial" panose="020B0604020202020204" pitchFamily="34" charset="0"/>
              </a:rPr>
              <a:t>Đại</a:t>
            </a:r>
            <a:r>
              <a:rPr lang="en-US" b="1" dirty="0" smtClean="0">
                <a:solidFill>
                  <a:schemeClr val="accent1">
                    <a:lumMod val="75000"/>
                  </a:schemeClr>
                </a:solidFill>
                <a:latin typeface="Calibri" panose="020F0502020204030204" pitchFamily="34" charset="0"/>
                <a:cs typeface="Arial" panose="020B0604020202020204" pitchFamily="34" charset="0"/>
              </a:rPr>
              <a:t> </a:t>
            </a:r>
            <a:r>
              <a:rPr lang="en-US" b="1" dirty="0" err="1" smtClean="0">
                <a:solidFill>
                  <a:schemeClr val="accent1">
                    <a:lumMod val="75000"/>
                  </a:schemeClr>
                </a:solidFill>
                <a:latin typeface="Calibri" panose="020F0502020204030204" pitchFamily="34" charset="0"/>
                <a:cs typeface="Arial" panose="020B0604020202020204" pitchFamily="34" charset="0"/>
              </a:rPr>
              <a:t>học</a:t>
            </a:r>
            <a:r>
              <a:rPr lang="en-US" b="1" dirty="0" smtClean="0">
                <a:solidFill>
                  <a:schemeClr val="accent1">
                    <a:lumMod val="75000"/>
                  </a:schemeClr>
                </a:solidFill>
                <a:latin typeface="Calibri" panose="020F0502020204030204" pitchFamily="34" charset="0"/>
                <a:cs typeface="Arial" panose="020B0604020202020204" pitchFamily="34" charset="0"/>
              </a:rPr>
              <a:t> y </a:t>
            </a:r>
            <a:r>
              <a:rPr lang="en-US" b="1" dirty="0" err="1" smtClean="0">
                <a:solidFill>
                  <a:schemeClr val="accent1">
                    <a:lumMod val="75000"/>
                  </a:schemeClr>
                </a:solidFill>
                <a:latin typeface="Calibri" panose="020F0502020204030204" pitchFamily="34" charset="0"/>
                <a:cs typeface="Arial" panose="020B0604020202020204" pitchFamily="34" charset="0"/>
              </a:rPr>
              <a:t>khoa</a:t>
            </a:r>
            <a:r>
              <a:rPr lang="en-US" b="1" dirty="0" smtClean="0">
                <a:solidFill>
                  <a:schemeClr val="accent1">
                    <a:lumMod val="75000"/>
                  </a:schemeClr>
                </a:solidFill>
                <a:latin typeface="Calibri" panose="020F0502020204030204" pitchFamily="34" charset="0"/>
                <a:cs typeface="Arial" panose="020B0604020202020204" pitchFamily="34" charset="0"/>
              </a:rPr>
              <a:t> </a:t>
            </a:r>
            <a:r>
              <a:rPr lang="en-US" b="1" dirty="0" err="1" smtClean="0">
                <a:solidFill>
                  <a:schemeClr val="accent1">
                    <a:lumMod val="75000"/>
                  </a:schemeClr>
                </a:solidFill>
                <a:latin typeface="Calibri" panose="020F0502020204030204" pitchFamily="34" charset="0"/>
                <a:cs typeface="Arial" panose="020B0604020202020204" pitchFamily="34" charset="0"/>
              </a:rPr>
              <a:t>phạm</a:t>
            </a:r>
            <a:r>
              <a:rPr lang="en-US" b="1" dirty="0" smtClean="0">
                <a:solidFill>
                  <a:schemeClr val="accent1">
                    <a:lumMod val="75000"/>
                  </a:schemeClr>
                </a:solidFill>
                <a:latin typeface="Calibri" panose="020F0502020204030204" pitchFamily="34" charset="0"/>
                <a:cs typeface="Arial" panose="020B0604020202020204" pitchFamily="34" charset="0"/>
              </a:rPr>
              <a:t> </a:t>
            </a:r>
            <a:r>
              <a:rPr lang="en-US" b="1" dirty="0" err="1" smtClean="0">
                <a:solidFill>
                  <a:schemeClr val="accent1">
                    <a:lumMod val="75000"/>
                  </a:schemeClr>
                </a:solidFill>
                <a:latin typeface="Calibri" panose="020F0502020204030204" pitchFamily="34" charset="0"/>
                <a:cs typeface="Arial" panose="020B0604020202020204" pitchFamily="34" charset="0"/>
              </a:rPr>
              <a:t>ngọc</a:t>
            </a:r>
            <a:r>
              <a:rPr lang="en-US" b="1" dirty="0" smtClean="0">
                <a:solidFill>
                  <a:schemeClr val="accent1">
                    <a:lumMod val="75000"/>
                  </a:schemeClr>
                </a:solidFill>
                <a:latin typeface="Calibri" panose="020F0502020204030204" pitchFamily="34" charset="0"/>
                <a:cs typeface="Arial" panose="020B0604020202020204" pitchFamily="34" charset="0"/>
              </a:rPr>
              <a:t> </a:t>
            </a:r>
            <a:r>
              <a:rPr lang="en-US" b="1" dirty="0" err="1" smtClean="0">
                <a:solidFill>
                  <a:schemeClr val="accent1">
                    <a:lumMod val="75000"/>
                  </a:schemeClr>
                </a:solidFill>
                <a:latin typeface="Calibri" panose="020F0502020204030204" pitchFamily="34" charset="0"/>
                <a:cs typeface="Arial" panose="020B0604020202020204" pitchFamily="34" charset="0"/>
              </a:rPr>
              <a:t>thạch</a:t>
            </a:r>
            <a:endParaRPr lang="en-US" b="1" dirty="0">
              <a:solidFill>
                <a:schemeClr val="accent1">
                  <a:lumMod val="75000"/>
                </a:schemeClr>
              </a:solidFill>
              <a:latin typeface="Calibri" panose="020F0502020204030204" pitchFamily="34" charset="0"/>
              <a:cs typeface="Arial" panose="020B0604020202020204" pitchFamily="34" charset="0"/>
            </a:endParaRPr>
          </a:p>
        </p:txBody>
      </p:sp>
      <p:pic>
        <p:nvPicPr>
          <p:cNvPr id="4" name="Picture 2" descr="HÃ¬nh áº£nh cÃ³ liÃªn quan"/>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537434" y="2722180"/>
            <a:ext cx="5538953" cy="330449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0" y="6302654"/>
            <a:ext cx="12178034" cy="561452"/>
            <a:chOff x="0" y="6302654"/>
            <a:chExt cx="12178034" cy="561452"/>
          </a:xfrm>
        </p:grpSpPr>
        <p:pic>
          <p:nvPicPr>
            <p:cNvPr id="5" name="Picture 4"/>
            <p:cNvPicPr>
              <a:picLocks noChangeAspect="1"/>
            </p:cNvPicPr>
            <p:nvPr/>
          </p:nvPicPr>
          <p:blipFill>
            <a:blip/>
            <a:stretch>
              <a:fillRect/>
            </a:stretch>
          </p:blipFill>
          <p:spPr>
            <a:xfrm rot="10800000" flipV="1">
              <a:off x="0" y="6302655"/>
              <a:ext cx="2435607" cy="555345"/>
            </a:xfrm>
            <a:prstGeom prst="rect">
              <a:avLst/>
            </a:prstGeom>
          </p:spPr>
        </p:pic>
        <p:pic>
          <p:nvPicPr>
            <p:cNvPr id="6" name="Picture 5"/>
            <p:cNvPicPr>
              <a:picLocks noChangeAspect="1"/>
            </p:cNvPicPr>
            <p:nvPr/>
          </p:nvPicPr>
          <p:blipFill>
            <a:blip/>
            <a:stretch>
              <a:fillRect/>
            </a:stretch>
          </p:blipFill>
          <p:spPr>
            <a:xfrm rot="10800000" flipV="1">
              <a:off x="4871214" y="6308761"/>
              <a:ext cx="2435607" cy="555345"/>
            </a:xfrm>
            <a:prstGeom prst="rect">
              <a:avLst/>
            </a:prstGeom>
          </p:spPr>
        </p:pic>
        <p:pic>
          <p:nvPicPr>
            <p:cNvPr id="7" name="Picture 6"/>
            <p:cNvPicPr>
              <a:picLocks noChangeAspect="1"/>
            </p:cNvPicPr>
            <p:nvPr/>
          </p:nvPicPr>
          <p:blipFill>
            <a:blip/>
            <a:stretch>
              <a:fillRect/>
            </a:stretch>
          </p:blipFill>
          <p:spPr>
            <a:xfrm rot="10800000" flipV="1">
              <a:off x="2435607" y="6302655"/>
              <a:ext cx="2435607" cy="555345"/>
            </a:xfrm>
            <a:prstGeom prst="rect">
              <a:avLst/>
            </a:prstGeom>
          </p:spPr>
        </p:pic>
        <p:pic>
          <p:nvPicPr>
            <p:cNvPr id="8" name="Picture 7"/>
            <p:cNvPicPr>
              <a:picLocks noChangeAspect="1"/>
            </p:cNvPicPr>
            <p:nvPr/>
          </p:nvPicPr>
          <p:blipFill>
            <a:blip/>
            <a:stretch>
              <a:fillRect/>
            </a:stretch>
          </p:blipFill>
          <p:spPr>
            <a:xfrm rot="10800000" flipV="1">
              <a:off x="9742427" y="6308761"/>
              <a:ext cx="2435607" cy="555345"/>
            </a:xfrm>
            <a:prstGeom prst="rect">
              <a:avLst/>
            </a:prstGeom>
          </p:spPr>
        </p:pic>
        <p:pic>
          <p:nvPicPr>
            <p:cNvPr id="9" name="Picture 8"/>
            <p:cNvPicPr>
              <a:picLocks noChangeAspect="1"/>
            </p:cNvPicPr>
            <p:nvPr/>
          </p:nvPicPr>
          <p:blipFill>
            <a:blip/>
            <a:stretch>
              <a:fillRect/>
            </a:stretch>
          </p:blipFill>
          <p:spPr>
            <a:xfrm rot="10800000" flipV="1">
              <a:off x="7306821" y="6302654"/>
              <a:ext cx="2435607" cy="555345"/>
            </a:xfrm>
            <a:prstGeom prst="rect">
              <a:avLst/>
            </a:prstGeom>
          </p:spPr>
        </p:pic>
      </p:grpSp>
    </p:spTree>
    <p:extLst>
      <p:ext uri="{BB962C8B-B14F-4D97-AF65-F5344CB8AC3E}">
        <p14:creationId xmlns:p14="http://schemas.microsoft.com/office/powerpoint/2010/main" val="3327219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p:cNvSpPr/>
          <p:nvPr/>
        </p:nvSpPr>
        <p:spPr>
          <a:xfrm>
            <a:off x="3446196" y="2417662"/>
            <a:ext cx="1648592" cy="586409"/>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66876" y="1809152"/>
            <a:ext cx="1840394" cy="586409"/>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ĐIỀU TRỊ</a:t>
            </a:r>
            <a:endParaRPr lang="en-US" dirty="0"/>
          </a:p>
        </p:txBody>
      </p:sp>
      <p:pic>
        <p:nvPicPr>
          <p:cNvPr id="4" name="Picture 3"/>
          <p:cNvPicPr>
            <a:picLocks noChangeAspect="1"/>
          </p:cNvPicPr>
          <p:nvPr/>
        </p:nvPicPr>
        <p:blipFill>
          <a:blip/>
          <a:stretch>
            <a:fillRect/>
          </a:stretch>
        </p:blipFill>
        <p:spPr>
          <a:xfrm>
            <a:off x="3242717" y="2887903"/>
            <a:ext cx="6173834" cy="3421460"/>
          </a:xfrm>
          <a:prstGeom prst="rect">
            <a:avLst/>
          </a:prstGeom>
        </p:spPr>
      </p:pic>
      <p:sp>
        <p:nvSpPr>
          <p:cNvPr id="6" name="TextBox 5"/>
          <p:cNvSpPr txBox="1"/>
          <p:nvPr/>
        </p:nvSpPr>
        <p:spPr>
          <a:xfrm>
            <a:off x="6812941" y="4870174"/>
            <a:ext cx="4974867" cy="461665"/>
          </a:xfrm>
          <a:prstGeom prst="rect">
            <a:avLst/>
          </a:prstGeom>
          <a:noFill/>
        </p:spPr>
        <p:txBody>
          <a:bodyPr wrap="square" rtlCol="0">
            <a:spAutoFit/>
          </a:bodyPr>
          <a:lstStyle/>
          <a:p>
            <a:r>
              <a:rPr lang="en-US" sz="2400" b="1" dirty="0" smtClean="0"/>
              <a:t>ĐIỀU TRỊ KHÔNG DÙNG THUỐC</a:t>
            </a:r>
            <a:endParaRPr lang="en-US" sz="2400" b="1" dirty="0"/>
          </a:p>
        </p:txBody>
      </p:sp>
      <p:sp>
        <p:nvSpPr>
          <p:cNvPr id="7" name="TextBox 6"/>
          <p:cNvSpPr txBox="1"/>
          <p:nvPr/>
        </p:nvSpPr>
        <p:spPr>
          <a:xfrm>
            <a:off x="1875866" y="5620679"/>
            <a:ext cx="3906078" cy="461665"/>
          </a:xfrm>
          <a:prstGeom prst="rect">
            <a:avLst/>
          </a:prstGeom>
          <a:noFill/>
        </p:spPr>
        <p:txBody>
          <a:bodyPr wrap="square" rtlCol="0">
            <a:spAutoFit/>
          </a:bodyPr>
          <a:lstStyle/>
          <a:p>
            <a:r>
              <a:rPr lang="en-US" sz="2400" b="1" dirty="0" smtClean="0"/>
              <a:t>ĐIỀU TRỊ DÙNG THUỐC</a:t>
            </a:r>
            <a:endParaRPr lang="en-US" sz="2400" b="1" dirty="0"/>
          </a:p>
        </p:txBody>
      </p:sp>
      <p:grpSp>
        <p:nvGrpSpPr>
          <p:cNvPr id="33" name="Group 32"/>
          <p:cNvGrpSpPr/>
          <p:nvPr/>
        </p:nvGrpSpPr>
        <p:grpSpPr>
          <a:xfrm>
            <a:off x="2609531" y="2878057"/>
            <a:ext cx="3720103" cy="2100753"/>
            <a:chOff x="2609531" y="2878057"/>
            <a:chExt cx="3720103" cy="2100753"/>
          </a:xfrm>
        </p:grpSpPr>
        <p:grpSp>
          <p:nvGrpSpPr>
            <p:cNvPr id="10" name="Group 9"/>
            <p:cNvGrpSpPr/>
            <p:nvPr/>
          </p:nvGrpSpPr>
          <p:grpSpPr>
            <a:xfrm>
              <a:off x="2684474" y="3701579"/>
              <a:ext cx="1144431" cy="586409"/>
              <a:chOff x="1533940" y="2544417"/>
              <a:chExt cx="1144431" cy="586409"/>
            </a:xfrm>
          </p:grpSpPr>
          <p:sp>
            <p:nvSpPr>
              <p:cNvPr id="8" name="Oval 7"/>
              <p:cNvSpPr/>
              <p:nvPr/>
            </p:nvSpPr>
            <p:spPr>
              <a:xfrm>
                <a:off x="1533940" y="2544417"/>
                <a:ext cx="891208" cy="58640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98320" y="2644337"/>
                <a:ext cx="1080051" cy="369332"/>
              </a:xfrm>
              <a:prstGeom prst="rect">
                <a:avLst/>
              </a:prstGeom>
              <a:noFill/>
            </p:spPr>
            <p:txBody>
              <a:bodyPr wrap="square" rtlCol="0">
                <a:spAutoFit/>
              </a:bodyPr>
              <a:lstStyle/>
              <a:p>
                <a:r>
                  <a:rPr lang="en-US" b="1" dirty="0" smtClean="0"/>
                  <a:t>LABA</a:t>
                </a:r>
                <a:endParaRPr lang="en-US" b="1" dirty="0"/>
              </a:p>
            </p:txBody>
          </p:sp>
        </p:grpSp>
        <p:grpSp>
          <p:nvGrpSpPr>
            <p:cNvPr id="12" name="Group 11"/>
            <p:cNvGrpSpPr/>
            <p:nvPr/>
          </p:nvGrpSpPr>
          <p:grpSpPr>
            <a:xfrm>
              <a:off x="4187834" y="2878057"/>
              <a:ext cx="1270520" cy="625257"/>
              <a:chOff x="1756977" y="2494140"/>
              <a:chExt cx="1235253" cy="586409"/>
            </a:xfrm>
          </p:grpSpPr>
          <p:sp>
            <p:nvSpPr>
              <p:cNvPr id="13" name="Oval 12"/>
              <p:cNvSpPr/>
              <p:nvPr/>
            </p:nvSpPr>
            <p:spPr>
              <a:xfrm>
                <a:off x="1756977" y="2494140"/>
                <a:ext cx="891208" cy="58640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12179" y="2615666"/>
                <a:ext cx="1080051" cy="346385"/>
              </a:xfrm>
              <a:prstGeom prst="rect">
                <a:avLst/>
              </a:prstGeom>
              <a:noFill/>
            </p:spPr>
            <p:txBody>
              <a:bodyPr wrap="square" rtlCol="0">
                <a:spAutoFit/>
              </a:bodyPr>
              <a:lstStyle/>
              <a:p>
                <a:r>
                  <a:rPr lang="en-US" b="1" dirty="0" smtClean="0"/>
                  <a:t>GCS</a:t>
                </a:r>
                <a:endParaRPr lang="en-US" b="1" dirty="0"/>
              </a:p>
            </p:txBody>
          </p:sp>
        </p:grpSp>
        <p:grpSp>
          <p:nvGrpSpPr>
            <p:cNvPr id="15" name="Group 14"/>
            <p:cNvGrpSpPr/>
            <p:nvPr/>
          </p:nvGrpSpPr>
          <p:grpSpPr>
            <a:xfrm>
              <a:off x="4402180" y="4175107"/>
              <a:ext cx="1484397" cy="586409"/>
              <a:chOff x="1533940" y="2544417"/>
              <a:chExt cx="1080051" cy="586409"/>
            </a:xfrm>
          </p:grpSpPr>
          <p:sp>
            <p:nvSpPr>
              <p:cNvPr id="16" name="Oval 15"/>
              <p:cNvSpPr/>
              <p:nvPr/>
            </p:nvSpPr>
            <p:spPr>
              <a:xfrm>
                <a:off x="1533940" y="2544417"/>
                <a:ext cx="891208" cy="586409"/>
              </a:xfrm>
              <a:prstGeom prst="ellipse">
                <a:avLst/>
              </a:prstGeom>
              <a:solidFill>
                <a:srgbClr val="6666FF"/>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33940" y="2663687"/>
                <a:ext cx="1080051" cy="369332"/>
              </a:xfrm>
              <a:prstGeom prst="rect">
                <a:avLst/>
              </a:prstGeom>
              <a:noFill/>
            </p:spPr>
            <p:txBody>
              <a:bodyPr wrap="square" rtlCol="0">
                <a:spAutoFit/>
              </a:bodyPr>
              <a:lstStyle/>
              <a:p>
                <a:r>
                  <a:rPr lang="en-US" b="1" dirty="0" smtClean="0">
                    <a:solidFill>
                      <a:schemeClr val="bg1"/>
                    </a:solidFill>
                  </a:rPr>
                  <a:t>ICS/LABA</a:t>
                </a:r>
                <a:endParaRPr lang="en-US" b="1" dirty="0">
                  <a:solidFill>
                    <a:schemeClr val="bg1"/>
                  </a:solidFill>
                </a:endParaRPr>
              </a:p>
            </p:txBody>
          </p:sp>
        </p:grpSp>
        <p:grpSp>
          <p:nvGrpSpPr>
            <p:cNvPr id="18" name="Group 17"/>
            <p:cNvGrpSpPr/>
            <p:nvPr/>
          </p:nvGrpSpPr>
          <p:grpSpPr>
            <a:xfrm>
              <a:off x="3512825" y="3695191"/>
              <a:ext cx="1080051" cy="586409"/>
              <a:chOff x="1533940" y="2544417"/>
              <a:chExt cx="1080051" cy="586409"/>
            </a:xfrm>
          </p:grpSpPr>
          <p:sp>
            <p:nvSpPr>
              <p:cNvPr id="19" name="Oval 18"/>
              <p:cNvSpPr/>
              <p:nvPr/>
            </p:nvSpPr>
            <p:spPr>
              <a:xfrm>
                <a:off x="1533940" y="2544417"/>
                <a:ext cx="891208" cy="586409"/>
              </a:xfrm>
              <a:prstGeom prst="ellipse">
                <a:avLst/>
              </a:prstGeom>
              <a:solidFill>
                <a:srgbClr val="336600"/>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33940" y="2663687"/>
                <a:ext cx="1080051" cy="369332"/>
              </a:xfrm>
              <a:prstGeom prst="rect">
                <a:avLst/>
              </a:prstGeom>
              <a:noFill/>
            </p:spPr>
            <p:txBody>
              <a:bodyPr wrap="square" rtlCol="0">
                <a:spAutoFit/>
              </a:bodyPr>
              <a:lstStyle/>
              <a:p>
                <a:r>
                  <a:rPr lang="en-US" b="1" dirty="0" smtClean="0">
                    <a:solidFill>
                      <a:schemeClr val="bg1"/>
                    </a:solidFill>
                  </a:rPr>
                  <a:t>LAMA</a:t>
                </a:r>
                <a:endParaRPr lang="en-US" b="1" dirty="0">
                  <a:solidFill>
                    <a:schemeClr val="bg1"/>
                  </a:solidFill>
                </a:endParaRPr>
              </a:p>
            </p:txBody>
          </p:sp>
        </p:grpSp>
        <p:grpSp>
          <p:nvGrpSpPr>
            <p:cNvPr id="21" name="Group 20"/>
            <p:cNvGrpSpPr/>
            <p:nvPr/>
          </p:nvGrpSpPr>
          <p:grpSpPr>
            <a:xfrm>
              <a:off x="2820715" y="4213209"/>
              <a:ext cx="1997921" cy="765601"/>
              <a:chOff x="1533940" y="2544417"/>
              <a:chExt cx="1080051" cy="765601"/>
            </a:xfrm>
          </p:grpSpPr>
          <p:sp>
            <p:nvSpPr>
              <p:cNvPr id="22" name="Oval 21"/>
              <p:cNvSpPr/>
              <p:nvPr/>
            </p:nvSpPr>
            <p:spPr>
              <a:xfrm>
                <a:off x="1533940" y="2544417"/>
                <a:ext cx="891208" cy="586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33940" y="2663687"/>
                <a:ext cx="1080051" cy="646331"/>
              </a:xfrm>
              <a:prstGeom prst="rect">
                <a:avLst/>
              </a:prstGeom>
              <a:noFill/>
            </p:spPr>
            <p:txBody>
              <a:bodyPr wrap="square" rtlCol="0">
                <a:spAutoFit/>
              </a:bodyPr>
              <a:lstStyle/>
              <a:p>
                <a:r>
                  <a:rPr lang="en-US" b="1" dirty="0" smtClean="0">
                    <a:solidFill>
                      <a:schemeClr val="bg1"/>
                    </a:solidFill>
                  </a:rPr>
                  <a:t>KHÁNG SINH</a:t>
                </a:r>
                <a:endParaRPr lang="en-US" b="1" dirty="0">
                  <a:solidFill>
                    <a:schemeClr val="bg1"/>
                  </a:solidFill>
                </a:endParaRPr>
              </a:p>
            </p:txBody>
          </p:sp>
        </p:grpSp>
        <p:grpSp>
          <p:nvGrpSpPr>
            <p:cNvPr id="24" name="Group 23"/>
            <p:cNvGrpSpPr/>
            <p:nvPr/>
          </p:nvGrpSpPr>
          <p:grpSpPr>
            <a:xfrm>
              <a:off x="4331713" y="3779253"/>
              <a:ext cx="1997921" cy="586409"/>
              <a:chOff x="1533940" y="2544417"/>
              <a:chExt cx="1080051" cy="586409"/>
            </a:xfrm>
          </p:grpSpPr>
          <p:sp>
            <p:nvSpPr>
              <p:cNvPr id="25" name="Oval 24"/>
              <p:cNvSpPr/>
              <p:nvPr/>
            </p:nvSpPr>
            <p:spPr>
              <a:xfrm>
                <a:off x="1533940" y="2544417"/>
                <a:ext cx="891208" cy="586409"/>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33940" y="2663687"/>
                <a:ext cx="1080051" cy="369332"/>
              </a:xfrm>
              <a:prstGeom prst="rect">
                <a:avLst/>
              </a:prstGeom>
              <a:noFill/>
            </p:spPr>
            <p:txBody>
              <a:bodyPr wrap="square" rtlCol="0">
                <a:spAutoFit/>
              </a:bodyPr>
              <a:lstStyle/>
              <a:p>
                <a:r>
                  <a:rPr lang="en-US" b="1" dirty="0" smtClean="0"/>
                  <a:t>LONG ĐÀM</a:t>
                </a:r>
                <a:endParaRPr lang="en-US" b="1" dirty="0"/>
              </a:p>
            </p:txBody>
          </p:sp>
        </p:grpSp>
        <p:grpSp>
          <p:nvGrpSpPr>
            <p:cNvPr id="27" name="Group 26"/>
            <p:cNvGrpSpPr/>
            <p:nvPr/>
          </p:nvGrpSpPr>
          <p:grpSpPr>
            <a:xfrm>
              <a:off x="2609531" y="3163428"/>
              <a:ext cx="1913289" cy="586409"/>
              <a:chOff x="1533940" y="2544417"/>
              <a:chExt cx="1080051" cy="586409"/>
            </a:xfrm>
          </p:grpSpPr>
          <p:sp>
            <p:nvSpPr>
              <p:cNvPr id="28" name="Oval 27"/>
              <p:cNvSpPr/>
              <p:nvPr/>
            </p:nvSpPr>
            <p:spPr>
              <a:xfrm>
                <a:off x="1533940" y="2544417"/>
                <a:ext cx="891208" cy="586409"/>
              </a:xfrm>
              <a:prstGeom prst="ellipse">
                <a:avLst/>
              </a:prstGeom>
              <a:solidFill>
                <a:srgbClr val="0066CC">
                  <a:alpha val="98824"/>
                </a:srgbClr>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533940" y="2663687"/>
                <a:ext cx="1080051" cy="369332"/>
              </a:xfrm>
              <a:prstGeom prst="rect">
                <a:avLst/>
              </a:prstGeom>
              <a:noFill/>
            </p:spPr>
            <p:txBody>
              <a:bodyPr wrap="square" rtlCol="0">
                <a:spAutoFit/>
              </a:bodyPr>
              <a:lstStyle/>
              <a:p>
                <a:r>
                  <a:rPr lang="en-US" b="1" dirty="0" smtClean="0">
                    <a:solidFill>
                      <a:schemeClr val="bg1"/>
                    </a:solidFill>
                  </a:rPr>
                  <a:t>LABA/LAMA</a:t>
                </a:r>
                <a:endParaRPr lang="en-US" b="1" dirty="0">
                  <a:solidFill>
                    <a:schemeClr val="bg1"/>
                  </a:solidFill>
                </a:endParaRPr>
              </a:p>
            </p:txBody>
          </p:sp>
        </p:grpSp>
        <p:grpSp>
          <p:nvGrpSpPr>
            <p:cNvPr id="30" name="Group 29"/>
            <p:cNvGrpSpPr/>
            <p:nvPr/>
          </p:nvGrpSpPr>
          <p:grpSpPr>
            <a:xfrm>
              <a:off x="3997684" y="3343258"/>
              <a:ext cx="1997921" cy="586409"/>
              <a:chOff x="1497652" y="2544417"/>
              <a:chExt cx="1080051" cy="586409"/>
            </a:xfrm>
          </p:grpSpPr>
          <p:sp>
            <p:nvSpPr>
              <p:cNvPr id="31" name="Oval 30"/>
              <p:cNvSpPr/>
              <p:nvPr/>
            </p:nvSpPr>
            <p:spPr>
              <a:xfrm>
                <a:off x="1533940" y="2544417"/>
                <a:ext cx="891208" cy="586409"/>
              </a:xfrm>
              <a:prstGeom prst="ellipse">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97652" y="2663900"/>
                <a:ext cx="1080051" cy="369332"/>
              </a:xfrm>
              <a:prstGeom prst="rect">
                <a:avLst/>
              </a:prstGeom>
              <a:noFill/>
            </p:spPr>
            <p:txBody>
              <a:bodyPr wrap="square" rtlCol="0">
                <a:spAutoFit/>
              </a:bodyPr>
              <a:lstStyle/>
              <a:p>
                <a:r>
                  <a:rPr lang="en-US" b="1" dirty="0" smtClean="0">
                    <a:solidFill>
                      <a:schemeClr val="bg1"/>
                    </a:solidFill>
                  </a:rPr>
                  <a:t>ỨC CHẾ PDE4</a:t>
                </a:r>
                <a:endParaRPr lang="en-US" b="1" dirty="0">
                  <a:solidFill>
                    <a:schemeClr val="bg1"/>
                  </a:solidFill>
                </a:endParaRPr>
              </a:p>
            </p:txBody>
          </p:sp>
        </p:grpSp>
      </p:grpSp>
      <p:grpSp>
        <p:nvGrpSpPr>
          <p:cNvPr id="37" name="Group 36"/>
          <p:cNvGrpSpPr/>
          <p:nvPr/>
        </p:nvGrpSpPr>
        <p:grpSpPr>
          <a:xfrm>
            <a:off x="6472427" y="1247190"/>
            <a:ext cx="4045370" cy="2549328"/>
            <a:chOff x="2187624" y="2316527"/>
            <a:chExt cx="4045370" cy="2549328"/>
          </a:xfrm>
        </p:grpSpPr>
        <p:grpSp>
          <p:nvGrpSpPr>
            <p:cNvPr id="38" name="Group 37"/>
            <p:cNvGrpSpPr/>
            <p:nvPr/>
          </p:nvGrpSpPr>
          <p:grpSpPr>
            <a:xfrm>
              <a:off x="2187624" y="3795935"/>
              <a:ext cx="1703932" cy="586409"/>
              <a:chOff x="1037090" y="2638773"/>
              <a:chExt cx="1703932" cy="586409"/>
            </a:xfrm>
          </p:grpSpPr>
          <p:sp>
            <p:nvSpPr>
              <p:cNvPr id="60" name="Oval 59"/>
              <p:cNvSpPr/>
              <p:nvPr/>
            </p:nvSpPr>
            <p:spPr>
              <a:xfrm>
                <a:off x="1037495" y="2638773"/>
                <a:ext cx="1653701" cy="58640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037090" y="2728286"/>
                <a:ext cx="1703932" cy="369332"/>
              </a:xfrm>
              <a:prstGeom prst="rect">
                <a:avLst/>
              </a:prstGeom>
              <a:noFill/>
            </p:spPr>
            <p:txBody>
              <a:bodyPr wrap="square" rtlCol="0">
                <a:spAutoFit/>
              </a:bodyPr>
              <a:lstStyle/>
              <a:p>
                <a:r>
                  <a:rPr lang="en-US" b="1" dirty="0" smtClean="0"/>
                  <a:t>OXY TẠI NHÀ</a:t>
                </a:r>
                <a:endParaRPr lang="en-US" b="1" dirty="0"/>
              </a:p>
            </p:txBody>
          </p:sp>
        </p:grpSp>
        <p:grpSp>
          <p:nvGrpSpPr>
            <p:cNvPr id="39" name="Group 38"/>
            <p:cNvGrpSpPr/>
            <p:nvPr/>
          </p:nvGrpSpPr>
          <p:grpSpPr>
            <a:xfrm>
              <a:off x="3686885" y="3792999"/>
              <a:ext cx="1976545" cy="625257"/>
              <a:chOff x="1269933" y="3352235"/>
              <a:chExt cx="1921680" cy="586409"/>
            </a:xfrm>
          </p:grpSpPr>
          <p:sp>
            <p:nvSpPr>
              <p:cNvPr id="58" name="Oval 57"/>
              <p:cNvSpPr/>
              <p:nvPr/>
            </p:nvSpPr>
            <p:spPr>
              <a:xfrm>
                <a:off x="1269933" y="3352235"/>
                <a:ext cx="1921680" cy="58640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455647" y="3493119"/>
                <a:ext cx="1706259" cy="346385"/>
              </a:xfrm>
              <a:prstGeom prst="rect">
                <a:avLst/>
              </a:prstGeom>
              <a:noFill/>
            </p:spPr>
            <p:txBody>
              <a:bodyPr wrap="square" rtlCol="0">
                <a:spAutoFit/>
              </a:bodyPr>
              <a:lstStyle/>
              <a:p>
                <a:r>
                  <a:rPr lang="en-US" b="1" dirty="0" smtClean="0"/>
                  <a:t>GIẢM TT PHỔI</a:t>
                </a:r>
                <a:endParaRPr lang="en-US" b="1" dirty="0"/>
              </a:p>
            </p:txBody>
          </p:sp>
        </p:grpSp>
        <p:grpSp>
          <p:nvGrpSpPr>
            <p:cNvPr id="40" name="Group 39"/>
            <p:cNvGrpSpPr/>
            <p:nvPr/>
          </p:nvGrpSpPr>
          <p:grpSpPr>
            <a:xfrm>
              <a:off x="4028648" y="3299039"/>
              <a:ext cx="1521302" cy="586409"/>
              <a:chOff x="1262156" y="1668349"/>
              <a:chExt cx="1106903" cy="586409"/>
            </a:xfrm>
          </p:grpSpPr>
          <p:sp>
            <p:nvSpPr>
              <p:cNvPr id="56" name="Oval 55"/>
              <p:cNvSpPr/>
              <p:nvPr/>
            </p:nvSpPr>
            <p:spPr>
              <a:xfrm>
                <a:off x="1262156" y="1668349"/>
                <a:ext cx="891208" cy="586409"/>
              </a:xfrm>
              <a:prstGeom prst="ellipse">
                <a:avLst/>
              </a:prstGeom>
              <a:solidFill>
                <a:srgbClr val="6666FF"/>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289008" y="1803657"/>
                <a:ext cx="1080051" cy="369332"/>
              </a:xfrm>
              <a:prstGeom prst="rect">
                <a:avLst/>
              </a:prstGeom>
              <a:noFill/>
            </p:spPr>
            <p:txBody>
              <a:bodyPr wrap="square" rtlCol="0">
                <a:spAutoFit/>
              </a:bodyPr>
              <a:lstStyle/>
              <a:p>
                <a:r>
                  <a:rPr lang="en-US" b="1" dirty="0" smtClean="0">
                    <a:solidFill>
                      <a:schemeClr val="bg1"/>
                    </a:solidFill>
                  </a:rPr>
                  <a:t>TẬP THỞ</a:t>
                </a:r>
                <a:endParaRPr lang="en-US" b="1" dirty="0">
                  <a:solidFill>
                    <a:schemeClr val="bg1"/>
                  </a:solidFill>
                </a:endParaRPr>
              </a:p>
            </p:txBody>
          </p:sp>
        </p:grpSp>
        <p:grpSp>
          <p:nvGrpSpPr>
            <p:cNvPr id="41" name="Group 40"/>
            <p:cNvGrpSpPr/>
            <p:nvPr/>
          </p:nvGrpSpPr>
          <p:grpSpPr>
            <a:xfrm>
              <a:off x="2276246" y="3324082"/>
              <a:ext cx="1875383" cy="586409"/>
              <a:chOff x="297361" y="2173308"/>
              <a:chExt cx="1875383" cy="586409"/>
            </a:xfrm>
          </p:grpSpPr>
          <p:sp>
            <p:nvSpPr>
              <p:cNvPr id="54" name="Oval 53"/>
              <p:cNvSpPr/>
              <p:nvPr/>
            </p:nvSpPr>
            <p:spPr>
              <a:xfrm>
                <a:off x="297361" y="2173308"/>
                <a:ext cx="1840394" cy="586409"/>
              </a:xfrm>
              <a:prstGeom prst="ellipse">
                <a:avLst/>
              </a:prstGeom>
              <a:solidFill>
                <a:srgbClr val="336600"/>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325433" y="2308019"/>
                <a:ext cx="1847311" cy="369332"/>
              </a:xfrm>
              <a:prstGeom prst="rect">
                <a:avLst/>
              </a:prstGeom>
              <a:noFill/>
            </p:spPr>
            <p:txBody>
              <a:bodyPr wrap="square" rtlCol="0">
                <a:spAutoFit/>
              </a:bodyPr>
              <a:lstStyle/>
              <a:p>
                <a:r>
                  <a:rPr lang="en-US" b="1" dirty="0" smtClean="0">
                    <a:solidFill>
                      <a:schemeClr val="bg1"/>
                    </a:solidFill>
                  </a:rPr>
                  <a:t>CPAP TẠI NHÀ</a:t>
                </a:r>
                <a:endParaRPr lang="en-US" b="1" dirty="0">
                  <a:solidFill>
                    <a:schemeClr val="bg1"/>
                  </a:solidFill>
                </a:endParaRPr>
              </a:p>
            </p:txBody>
          </p:sp>
        </p:grpSp>
        <p:grpSp>
          <p:nvGrpSpPr>
            <p:cNvPr id="42" name="Group 41"/>
            <p:cNvGrpSpPr/>
            <p:nvPr/>
          </p:nvGrpSpPr>
          <p:grpSpPr>
            <a:xfrm>
              <a:off x="2415863" y="4234192"/>
              <a:ext cx="2105394" cy="586409"/>
              <a:chOff x="1315082" y="2565400"/>
              <a:chExt cx="1138150" cy="586409"/>
            </a:xfrm>
          </p:grpSpPr>
          <p:sp>
            <p:nvSpPr>
              <p:cNvPr id="52" name="Oval 51"/>
              <p:cNvSpPr/>
              <p:nvPr/>
            </p:nvSpPr>
            <p:spPr>
              <a:xfrm>
                <a:off x="1315082" y="2565400"/>
                <a:ext cx="1008870" cy="586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329623" y="2705848"/>
                <a:ext cx="1123609" cy="369332"/>
              </a:xfrm>
              <a:prstGeom prst="rect">
                <a:avLst/>
              </a:prstGeom>
              <a:noFill/>
            </p:spPr>
            <p:txBody>
              <a:bodyPr wrap="square" rtlCol="0">
                <a:spAutoFit/>
              </a:bodyPr>
              <a:lstStyle/>
              <a:p>
                <a:r>
                  <a:rPr lang="en-US" b="1" dirty="0" smtClean="0">
                    <a:solidFill>
                      <a:schemeClr val="bg1"/>
                    </a:solidFill>
                  </a:rPr>
                  <a:t>CAI THUỐC LÁ</a:t>
                </a:r>
                <a:endParaRPr lang="en-US" b="1" dirty="0">
                  <a:solidFill>
                    <a:schemeClr val="bg1"/>
                  </a:solidFill>
                </a:endParaRPr>
              </a:p>
            </p:txBody>
          </p:sp>
        </p:grpSp>
        <p:grpSp>
          <p:nvGrpSpPr>
            <p:cNvPr id="43" name="Group 42"/>
            <p:cNvGrpSpPr/>
            <p:nvPr/>
          </p:nvGrpSpPr>
          <p:grpSpPr>
            <a:xfrm>
              <a:off x="4057248" y="2316527"/>
              <a:ext cx="2175746" cy="586409"/>
              <a:chOff x="1385568" y="1081691"/>
              <a:chExt cx="1176181" cy="586409"/>
            </a:xfrm>
          </p:grpSpPr>
          <p:sp>
            <p:nvSpPr>
              <p:cNvPr id="50" name="Oval 49"/>
              <p:cNvSpPr/>
              <p:nvPr/>
            </p:nvSpPr>
            <p:spPr>
              <a:xfrm>
                <a:off x="1385568" y="1081691"/>
                <a:ext cx="1117945" cy="586409"/>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418056" y="1247783"/>
                <a:ext cx="1143693" cy="369332"/>
              </a:xfrm>
              <a:prstGeom prst="rect">
                <a:avLst/>
              </a:prstGeom>
              <a:noFill/>
            </p:spPr>
            <p:txBody>
              <a:bodyPr wrap="square" rtlCol="0">
                <a:spAutoFit/>
              </a:bodyPr>
              <a:lstStyle/>
              <a:p>
                <a:r>
                  <a:rPr lang="en-US" b="1" dirty="0" smtClean="0"/>
                  <a:t>TẬP VẬN ĐỘNG</a:t>
                </a:r>
                <a:endParaRPr lang="en-US" b="1" dirty="0"/>
              </a:p>
            </p:txBody>
          </p:sp>
        </p:grpSp>
        <p:grpSp>
          <p:nvGrpSpPr>
            <p:cNvPr id="44" name="Group 43"/>
            <p:cNvGrpSpPr/>
            <p:nvPr/>
          </p:nvGrpSpPr>
          <p:grpSpPr>
            <a:xfrm>
              <a:off x="4190543" y="2837822"/>
              <a:ext cx="1913289" cy="586409"/>
              <a:chOff x="2426421" y="2218811"/>
              <a:chExt cx="1080051" cy="586409"/>
            </a:xfrm>
          </p:grpSpPr>
          <p:sp>
            <p:nvSpPr>
              <p:cNvPr id="48" name="Oval 47"/>
              <p:cNvSpPr/>
              <p:nvPr/>
            </p:nvSpPr>
            <p:spPr>
              <a:xfrm>
                <a:off x="2446467" y="2218811"/>
                <a:ext cx="891208" cy="586409"/>
              </a:xfrm>
              <a:prstGeom prst="ellipse">
                <a:avLst/>
              </a:prstGeom>
              <a:solidFill>
                <a:srgbClr val="0066CC">
                  <a:alpha val="98824"/>
                </a:srgbClr>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426421" y="2381565"/>
                <a:ext cx="1080051" cy="369332"/>
              </a:xfrm>
              <a:prstGeom prst="rect">
                <a:avLst/>
              </a:prstGeom>
              <a:noFill/>
            </p:spPr>
            <p:txBody>
              <a:bodyPr wrap="square" rtlCol="0">
                <a:spAutoFit/>
              </a:bodyPr>
              <a:lstStyle/>
              <a:p>
                <a:r>
                  <a:rPr lang="en-US" b="1" dirty="0" smtClean="0">
                    <a:solidFill>
                      <a:schemeClr val="bg1"/>
                    </a:solidFill>
                  </a:rPr>
                  <a:t>DINH DƯỠNG</a:t>
                </a:r>
                <a:endParaRPr lang="en-US" b="1" dirty="0">
                  <a:solidFill>
                    <a:schemeClr val="bg1"/>
                  </a:solidFill>
                </a:endParaRPr>
              </a:p>
            </p:txBody>
          </p:sp>
        </p:grpSp>
        <p:grpSp>
          <p:nvGrpSpPr>
            <p:cNvPr id="45" name="Group 44"/>
            <p:cNvGrpSpPr/>
            <p:nvPr/>
          </p:nvGrpSpPr>
          <p:grpSpPr>
            <a:xfrm>
              <a:off x="4099066" y="4279446"/>
              <a:ext cx="1997921" cy="586409"/>
              <a:chOff x="1552458" y="3480605"/>
              <a:chExt cx="1080051" cy="586409"/>
            </a:xfrm>
          </p:grpSpPr>
          <p:sp>
            <p:nvSpPr>
              <p:cNvPr id="46" name="Oval 45"/>
              <p:cNvSpPr/>
              <p:nvPr/>
            </p:nvSpPr>
            <p:spPr>
              <a:xfrm>
                <a:off x="1593050" y="3480605"/>
                <a:ext cx="891208" cy="586409"/>
              </a:xfrm>
              <a:prstGeom prst="ellipse">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552458" y="3581965"/>
                <a:ext cx="1080051" cy="369332"/>
              </a:xfrm>
              <a:prstGeom prst="rect">
                <a:avLst/>
              </a:prstGeom>
              <a:noFill/>
            </p:spPr>
            <p:txBody>
              <a:bodyPr wrap="square" rtlCol="0">
                <a:spAutoFit/>
              </a:bodyPr>
              <a:lstStyle/>
              <a:p>
                <a:r>
                  <a:rPr lang="en-US" b="1" dirty="0" smtClean="0">
                    <a:solidFill>
                      <a:schemeClr val="bg1"/>
                    </a:solidFill>
                  </a:rPr>
                  <a:t>CHỦNG NGỪA</a:t>
                </a:r>
                <a:endParaRPr lang="en-US" b="1" dirty="0">
                  <a:solidFill>
                    <a:schemeClr val="bg1"/>
                  </a:solidFill>
                </a:endParaRPr>
              </a:p>
            </p:txBody>
          </p:sp>
        </p:grpSp>
      </p:grpSp>
      <p:sp>
        <p:nvSpPr>
          <p:cNvPr id="62" name="Oval 61"/>
          <p:cNvSpPr/>
          <p:nvPr/>
        </p:nvSpPr>
        <p:spPr>
          <a:xfrm>
            <a:off x="6599347" y="1268671"/>
            <a:ext cx="1875999" cy="586409"/>
          </a:xfrm>
          <a:prstGeom prst="ellipse">
            <a:avLst/>
          </a:prstGeom>
          <a:solidFill>
            <a:schemeClr val="accent4">
              <a:lumMod val="75000"/>
              <a:alpha val="99000"/>
            </a:schemeClr>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6579812" y="1440102"/>
            <a:ext cx="1913289" cy="369332"/>
          </a:xfrm>
          <a:prstGeom prst="rect">
            <a:avLst/>
          </a:prstGeom>
          <a:noFill/>
        </p:spPr>
        <p:txBody>
          <a:bodyPr wrap="square" rtlCol="0">
            <a:spAutoFit/>
          </a:bodyPr>
          <a:lstStyle/>
          <a:p>
            <a:r>
              <a:rPr lang="en-US" b="1" dirty="0" smtClean="0">
                <a:solidFill>
                  <a:schemeClr val="bg1"/>
                </a:solidFill>
              </a:rPr>
              <a:t>GD SỨC KHỎE</a:t>
            </a:r>
            <a:endParaRPr lang="en-US" b="1" dirty="0">
              <a:solidFill>
                <a:schemeClr val="bg1"/>
              </a:solidFill>
            </a:endParaRPr>
          </a:p>
        </p:txBody>
      </p:sp>
      <p:sp>
        <p:nvSpPr>
          <p:cNvPr id="65" name="TextBox 64"/>
          <p:cNvSpPr txBox="1"/>
          <p:nvPr/>
        </p:nvSpPr>
        <p:spPr>
          <a:xfrm>
            <a:off x="6818266" y="1920341"/>
            <a:ext cx="1847311" cy="369332"/>
          </a:xfrm>
          <a:prstGeom prst="rect">
            <a:avLst/>
          </a:prstGeom>
          <a:noFill/>
        </p:spPr>
        <p:txBody>
          <a:bodyPr wrap="square" rtlCol="0">
            <a:spAutoFit/>
          </a:bodyPr>
          <a:lstStyle/>
          <a:p>
            <a:r>
              <a:rPr lang="en-US" b="1" dirty="0" smtClean="0">
                <a:solidFill>
                  <a:schemeClr val="bg1"/>
                </a:solidFill>
              </a:rPr>
              <a:t>VLTL HÔ HẤP</a:t>
            </a:r>
            <a:endParaRPr lang="en-US" b="1" dirty="0">
              <a:solidFill>
                <a:schemeClr val="bg1"/>
              </a:solidFill>
            </a:endParaRPr>
          </a:p>
        </p:txBody>
      </p:sp>
      <p:sp>
        <p:nvSpPr>
          <p:cNvPr id="66" name="Oval 65"/>
          <p:cNvSpPr/>
          <p:nvPr/>
        </p:nvSpPr>
        <p:spPr>
          <a:xfrm>
            <a:off x="2468330" y="2776982"/>
            <a:ext cx="1875999" cy="586409"/>
          </a:xfrm>
          <a:prstGeom prst="ellipse">
            <a:avLst/>
          </a:prstGeom>
          <a:solidFill>
            <a:schemeClr val="accent4">
              <a:lumMod val="75000"/>
              <a:alpha val="99000"/>
            </a:schemeClr>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566323" y="2949152"/>
            <a:ext cx="1913289" cy="369332"/>
          </a:xfrm>
          <a:prstGeom prst="rect">
            <a:avLst/>
          </a:prstGeom>
          <a:noFill/>
        </p:spPr>
        <p:txBody>
          <a:bodyPr wrap="square" rtlCol="0">
            <a:spAutoFit/>
          </a:bodyPr>
          <a:lstStyle/>
          <a:p>
            <a:r>
              <a:rPr lang="en-US" b="1" dirty="0" smtClean="0">
                <a:solidFill>
                  <a:schemeClr val="bg1"/>
                </a:solidFill>
              </a:rPr>
              <a:t>THEOPHYLLIN</a:t>
            </a:r>
            <a:endParaRPr lang="en-US" b="1" dirty="0">
              <a:solidFill>
                <a:schemeClr val="bg1"/>
              </a:solidFill>
            </a:endParaRPr>
          </a:p>
        </p:txBody>
      </p:sp>
      <p:sp>
        <p:nvSpPr>
          <p:cNvPr id="68" name="Oval 67"/>
          <p:cNvSpPr/>
          <p:nvPr/>
        </p:nvSpPr>
        <p:spPr>
          <a:xfrm>
            <a:off x="2879640" y="2183036"/>
            <a:ext cx="891208" cy="5864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945069" y="2313284"/>
            <a:ext cx="1080051" cy="369332"/>
          </a:xfrm>
          <a:prstGeom prst="rect">
            <a:avLst/>
          </a:prstGeom>
          <a:noFill/>
        </p:spPr>
        <p:txBody>
          <a:bodyPr wrap="square" rtlCol="0">
            <a:spAutoFit/>
          </a:bodyPr>
          <a:lstStyle/>
          <a:p>
            <a:r>
              <a:rPr lang="en-US" b="1" dirty="0" smtClean="0"/>
              <a:t>SABA</a:t>
            </a:r>
            <a:endParaRPr lang="en-US" b="1" dirty="0"/>
          </a:p>
        </p:txBody>
      </p:sp>
      <p:sp>
        <p:nvSpPr>
          <p:cNvPr id="70" name="TextBox 69"/>
          <p:cNvSpPr txBox="1"/>
          <p:nvPr/>
        </p:nvSpPr>
        <p:spPr>
          <a:xfrm>
            <a:off x="3502850" y="2492966"/>
            <a:ext cx="1717902" cy="369332"/>
          </a:xfrm>
          <a:prstGeom prst="rect">
            <a:avLst/>
          </a:prstGeom>
          <a:noFill/>
        </p:spPr>
        <p:txBody>
          <a:bodyPr wrap="square" rtlCol="0">
            <a:spAutoFit/>
          </a:bodyPr>
          <a:lstStyle/>
          <a:p>
            <a:r>
              <a:rPr lang="en-US" b="1" dirty="0" smtClean="0"/>
              <a:t>SABA/SAMA</a:t>
            </a:r>
            <a:endParaRPr lang="en-US" b="1" dirty="0"/>
          </a:p>
        </p:txBody>
      </p:sp>
      <p:sp>
        <p:nvSpPr>
          <p:cNvPr id="73" name="Explosion 1 72"/>
          <p:cNvSpPr/>
          <p:nvPr/>
        </p:nvSpPr>
        <p:spPr>
          <a:xfrm>
            <a:off x="5921854" y="264505"/>
            <a:ext cx="5149285" cy="3023589"/>
          </a:xfrm>
          <a:prstGeom prst="irregularSeal1">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5896275" y="268453"/>
            <a:ext cx="5149285" cy="3023589"/>
            <a:chOff x="1018707" y="-632770"/>
            <a:chExt cx="5149285" cy="3023589"/>
          </a:xfrm>
        </p:grpSpPr>
        <p:sp>
          <p:nvSpPr>
            <p:cNvPr id="74" name="Explosion 1 73"/>
            <p:cNvSpPr/>
            <p:nvPr/>
          </p:nvSpPr>
          <p:spPr>
            <a:xfrm>
              <a:off x="1018707" y="-632770"/>
              <a:ext cx="5149285" cy="3023589"/>
            </a:xfrm>
            <a:prstGeom prst="irregularSeal1">
              <a:avLst/>
            </a:prstGeom>
            <a:solidFill>
              <a:srgbClr val="C00000"/>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2010790" y="437674"/>
              <a:ext cx="3840276" cy="830997"/>
            </a:xfrm>
            <a:prstGeom prst="rect">
              <a:avLst/>
            </a:prstGeom>
            <a:noFill/>
          </p:spPr>
          <p:txBody>
            <a:bodyPr wrap="square" rtlCol="0">
              <a:spAutoFit/>
            </a:bodyPr>
            <a:lstStyle/>
            <a:p>
              <a:r>
                <a:rPr lang="en-US" sz="2400" b="1" dirty="0" smtClean="0">
                  <a:solidFill>
                    <a:schemeClr val="bg1"/>
                  </a:solidFill>
                </a:rPr>
                <a:t>PHỤC HỒI </a:t>
              </a:r>
            </a:p>
            <a:p>
              <a:r>
                <a:rPr lang="en-US" sz="2400" b="1" dirty="0" smtClean="0">
                  <a:solidFill>
                    <a:schemeClr val="bg1"/>
                  </a:solidFill>
                </a:rPr>
                <a:t>CHỨC NĂNG HÔ HẤP</a:t>
              </a:r>
              <a:endParaRPr lang="en-US" sz="2400" b="1" dirty="0">
                <a:solidFill>
                  <a:schemeClr val="bg1"/>
                </a:solidFill>
              </a:endParaRPr>
            </a:p>
          </p:txBody>
        </p:sp>
      </p:grpSp>
    </p:spTree>
    <p:extLst>
      <p:ext uri="{BB962C8B-B14F-4D97-AF65-F5344CB8AC3E}">
        <p14:creationId xmlns:p14="http://schemas.microsoft.com/office/powerpoint/2010/main" val="7411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childTnLst>
                          </p:cTn>
                        </p:par>
                        <p:par>
                          <p:cTn id="8" fill="hold">
                            <p:stCondLst>
                              <p:cond delay="500"/>
                            </p:stCondLst>
                            <p:childTnLst>
                              <p:par>
                                <p:cTn id="9" presetID="22" presetClass="entr" presetSubtype="4" fill="hold" nodeType="afterEffect">
                                  <p:stCondLst>
                                    <p:cond delay="200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Novartis’ Drug Proved More Effective Against COPD than Other Drugs"/>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755140" y="4341257"/>
            <a:ext cx="2145317" cy="198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Káº¿t quáº£ hÃ¬nh áº£nh cho ultibro"/>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951270" y="2754851"/>
            <a:ext cx="2738911" cy="182202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Káº¿t quáº£ hÃ¬nh áº£nh cho spiriva respimat"/>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rot="4079058">
            <a:off x="5694649" y="2894123"/>
            <a:ext cx="21717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ymbicortpresc">
            <a:hlinkClick r:id="rId3"/>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544153" y="570702"/>
            <a:ext cx="1715760" cy="241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5080" y="187024"/>
            <a:ext cx="9980682" cy="1096962"/>
          </a:xfrm>
        </p:spPr>
        <p:txBody>
          <a:bodyPr>
            <a:noAutofit/>
          </a:bodyPr>
          <a:lstStyle/>
          <a:p>
            <a:r>
              <a:rPr lang="en-GB" sz="4000" b="1" dirty="0" smtClean="0"/>
              <a:t>Thuốc giãn phế quản là thuốc chủ lực điều trị COPD</a:t>
            </a:r>
            <a:endParaRPr lang="en-GB" sz="4000" b="1" dirty="0"/>
          </a:p>
        </p:txBody>
      </p:sp>
      <p:sp>
        <p:nvSpPr>
          <p:cNvPr id="3" name="Slide Number Placeholder 2"/>
          <p:cNvSpPr>
            <a:spLocks noGrp="1"/>
          </p:cNvSpPr>
          <p:nvPr>
            <p:ph type="sldNum" sz="quarter" idx="12"/>
          </p:nvPr>
        </p:nvSpPr>
        <p:spPr/>
        <p:txBody>
          <a:bodyPr/>
          <a:lstStyle/>
          <a:p>
            <a:fld id="{79CACB29-04DF-4C4D-BB01-9B10FDD91471}" type="slidenum">
              <a:rPr lang="en-US" altLang="en-US" smtClean="0"/>
              <a:pPr/>
              <a:t>11</a:t>
            </a:fld>
            <a:endParaRPr lang="en-US" altLang="en-US" dirty="0"/>
          </a:p>
        </p:txBody>
      </p:sp>
      <p:grpSp>
        <p:nvGrpSpPr>
          <p:cNvPr id="26" name="Group 25"/>
          <p:cNvGrpSpPr/>
          <p:nvPr/>
        </p:nvGrpSpPr>
        <p:grpSpPr>
          <a:xfrm>
            <a:off x="244084" y="1654876"/>
            <a:ext cx="5090161" cy="1335592"/>
            <a:chOff x="581517" y="1335591"/>
            <a:chExt cx="3529770" cy="1335592"/>
          </a:xfrm>
        </p:grpSpPr>
        <p:sp>
          <p:nvSpPr>
            <p:cNvPr id="4" name="Frame 3"/>
            <p:cNvSpPr/>
            <p:nvPr/>
          </p:nvSpPr>
          <p:spPr>
            <a:xfrm>
              <a:off x="581517" y="1335591"/>
              <a:ext cx="3529770" cy="1335592"/>
            </a:xfrm>
            <a:prstGeom prst="frame">
              <a:avLst>
                <a:gd name="adj1" fmla="val 7981"/>
              </a:avLst>
            </a:prstGeom>
            <a:solidFill>
              <a:srgbClr val="CBA503"/>
            </a:solidFill>
          </p:spPr>
          <p:txBody>
            <a:bodyPr wrap="square" rtlCol="0" anchor="ctr">
              <a:noAutofit/>
            </a:bodyPr>
            <a:lstStyle/>
            <a:p>
              <a:pPr algn="ctr"/>
              <a:endParaRPr lang="en-US" dirty="0">
                <a:solidFill>
                  <a:prstClr val="black"/>
                </a:solidFill>
                <a:cs typeface="Calibri"/>
              </a:endParaRPr>
            </a:p>
          </p:txBody>
        </p:sp>
        <p:sp>
          <p:nvSpPr>
            <p:cNvPr id="5" name="Rectangle 4"/>
            <p:cNvSpPr/>
            <p:nvPr/>
          </p:nvSpPr>
          <p:spPr>
            <a:xfrm>
              <a:off x="703051" y="1589397"/>
              <a:ext cx="3310130" cy="923330"/>
            </a:xfrm>
            <a:prstGeom prst="rect">
              <a:avLst/>
            </a:prstGeom>
          </p:spPr>
          <p:txBody>
            <a:bodyPr wrap="square">
              <a:spAutoFit/>
            </a:bodyPr>
            <a:lstStyle/>
            <a:p>
              <a:pPr algn="ctr">
                <a:spcBef>
                  <a:spcPts val="300"/>
                </a:spcBef>
              </a:pPr>
              <a:r>
                <a:rPr lang="en-GB" b="1" dirty="0">
                  <a:solidFill>
                    <a:prstClr val="black"/>
                  </a:solidFill>
                </a:rPr>
                <a:t>GOLD </a:t>
              </a:r>
              <a:r>
                <a:rPr lang="en-GB" b="1" dirty="0" smtClean="0">
                  <a:solidFill>
                    <a:prstClr val="black"/>
                  </a:solidFill>
                </a:rPr>
                <a:t>khuyến cáo thuốc giãn phế quản là thuốc chọn lựa hàng đầu trong điều trị COPD</a:t>
              </a:r>
              <a:endParaRPr lang="en-GB" b="1" baseline="30000" dirty="0">
                <a:solidFill>
                  <a:prstClr val="black"/>
                </a:solidFill>
                <a:cs typeface="Calibri"/>
              </a:endParaRPr>
            </a:p>
          </p:txBody>
        </p:sp>
      </p:grpSp>
      <p:grpSp>
        <p:nvGrpSpPr>
          <p:cNvPr id="25" name="Group 24"/>
          <p:cNvGrpSpPr/>
          <p:nvPr/>
        </p:nvGrpSpPr>
        <p:grpSpPr>
          <a:xfrm>
            <a:off x="264673" y="3099790"/>
            <a:ext cx="5090159" cy="1335592"/>
            <a:chOff x="692475" y="3074373"/>
            <a:chExt cx="3529770" cy="1335592"/>
          </a:xfrm>
        </p:grpSpPr>
        <p:sp>
          <p:nvSpPr>
            <p:cNvPr id="17" name="Frame 16"/>
            <p:cNvSpPr/>
            <p:nvPr/>
          </p:nvSpPr>
          <p:spPr>
            <a:xfrm>
              <a:off x="692475" y="3074373"/>
              <a:ext cx="3529770" cy="1335592"/>
            </a:xfrm>
            <a:prstGeom prst="frame">
              <a:avLst>
                <a:gd name="adj1" fmla="val 7981"/>
              </a:avLst>
            </a:prstGeom>
            <a:solidFill>
              <a:schemeClr val="accent4"/>
            </a:solidFill>
          </p:spPr>
          <p:txBody>
            <a:bodyPr wrap="square" rtlCol="0" anchor="ctr">
              <a:noAutofit/>
            </a:bodyPr>
            <a:lstStyle/>
            <a:p>
              <a:pPr algn="ctr"/>
              <a:endParaRPr lang="en-US" dirty="0">
                <a:solidFill>
                  <a:prstClr val="black"/>
                </a:solidFill>
                <a:cs typeface="Calibri"/>
              </a:endParaRPr>
            </a:p>
          </p:txBody>
        </p:sp>
        <p:sp>
          <p:nvSpPr>
            <p:cNvPr id="19" name="Rectangle 18"/>
            <p:cNvSpPr/>
            <p:nvPr/>
          </p:nvSpPr>
          <p:spPr>
            <a:xfrm>
              <a:off x="802406" y="3157238"/>
              <a:ext cx="3393213" cy="1200329"/>
            </a:xfrm>
            <a:prstGeom prst="rect">
              <a:avLst/>
            </a:prstGeom>
          </p:spPr>
          <p:txBody>
            <a:bodyPr wrap="square">
              <a:spAutoFit/>
            </a:bodyPr>
            <a:lstStyle/>
            <a:p>
              <a:pPr algn="ctr">
                <a:spcBef>
                  <a:spcPts val="300"/>
                </a:spcBef>
              </a:pPr>
              <a:r>
                <a:rPr lang="en-GB" b="1" dirty="0" smtClean="0">
                  <a:solidFill>
                    <a:prstClr val="black"/>
                  </a:solidFill>
                </a:rPr>
                <a:t>Thuốc giãn phế quản giúp cải thiện luồng khí, giảm căng phồng phổi quá mức, giảm triệu chứng, cải thiện khả năng gắng sức và giảm nguy cơ vào </a:t>
              </a:r>
              <a:r>
                <a:rPr lang="en-GB" b="1" dirty="0" err="1" smtClean="0">
                  <a:solidFill>
                    <a:prstClr val="black"/>
                  </a:solidFill>
                </a:rPr>
                <a:t>đợt</a:t>
              </a:r>
              <a:r>
                <a:rPr lang="en-GB" b="1" dirty="0" smtClean="0">
                  <a:solidFill>
                    <a:prstClr val="black"/>
                  </a:solidFill>
                </a:rPr>
                <a:t> </a:t>
              </a:r>
              <a:r>
                <a:rPr lang="en-GB" b="1" dirty="0" err="1" smtClean="0">
                  <a:solidFill>
                    <a:prstClr val="black"/>
                  </a:solidFill>
                </a:rPr>
                <a:t>cấp</a:t>
              </a:r>
              <a:endParaRPr lang="en-GB" b="1" baseline="30000" dirty="0">
                <a:solidFill>
                  <a:prstClr val="black"/>
                </a:solidFill>
                <a:cs typeface="Calibri"/>
              </a:endParaRPr>
            </a:p>
          </p:txBody>
        </p:sp>
      </p:grpSp>
      <p:sp>
        <p:nvSpPr>
          <p:cNvPr id="21" name="Frame 20"/>
          <p:cNvSpPr/>
          <p:nvPr/>
        </p:nvSpPr>
        <p:spPr>
          <a:xfrm>
            <a:off x="264671" y="4588263"/>
            <a:ext cx="5090161" cy="1332538"/>
          </a:xfrm>
          <a:prstGeom prst="frame">
            <a:avLst>
              <a:gd name="adj1" fmla="val 7981"/>
            </a:avLst>
          </a:prstGeom>
          <a:solidFill>
            <a:srgbClr val="4F5050"/>
          </a:solidFill>
        </p:spPr>
        <p:txBody>
          <a:bodyPr wrap="square" lIns="90540" tIns="45270" rIns="90540" bIns="45270" rtlCol="0" anchor="ctr">
            <a:noAutofit/>
          </a:bodyPr>
          <a:lstStyle/>
          <a:p>
            <a:pPr algn="ctr"/>
            <a:endParaRPr lang="en-US" dirty="0">
              <a:solidFill>
                <a:prstClr val="black"/>
              </a:solidFill>
              <a:cs typeface="Calibri"/>
            </a:endParaRPr>
          </a:p>
        </p:txBody>
      </p:sp>
      <p:sp>
        <p:nvSpPr>
          <p:cNvPr id="23" name="Rectangle 22"/>
          <p:cNvSpPr/>
          <p:nvPr/>
        </p:nvSpPr>
        <p:spPr>
          <a:xfrm>
            <a:off x="323576" y="4660598"/>
            <a:ext cx="4816436" cy="1199420"/>
          </a:xfrm>
          <a:prstGeom prst="rect">
            <a:avLst/>
          </a:prstGeom>
        </p:spPr>
        <p:txBody>
          <a:bodyPr wrap="square" lIns="90540" tIns="45270" rIns="90540" bIns="45270">
            <a:spAutoFit/>
          </a:bodyPr>
          <a:lstStyle/>
          <a:p>
            <a:pPr algn="ctr">
              <a:spcBef>
                <a:spcPts val="300"/>
              </a:spcBef>
            </a:pPr>
            <a:r>
              <a:rPr lang="en-GB" b="1" dirty="0" smtClean="0">
                <a:solidFill>
                  <a:prstClr val="black"/>
                </a:solidFill>
              </a:rPr>
              <a:t>Điều trị giãn phế quản đã chứng minh làm giảm đợt cấp, kéo dài thời gian đến đợt cấp đầu tiên, và giảm nguy cơ tử vong so sánh với </a:t>
            </a:r>
            <a:r>
              <a:rPr lang="en-GB" b="1" dirty="0" err="1" smtClean="0">
                <a:solidFill>
                  <a:prstClr val="black"/>
                </a:solidFill>
              </a:rPr>
              <a:t>giả</a:t>
            </a:r>
            <a:r>
              <a:rPr lang="en-GB" b="1" dirty="0" smtClean="0">
                <a:solidFill>
                  <a:prstClr val="black"/>
                </a:solidFill>
              </a:rPr>
              <a:t> </a:t>
            </a:r>
            <a:r>
              <a:rPr lang="en-GB" b="1" dirty="0" err="1" smtClean="0">
                <a:solidFill>
                  <a:prstClr val="black"/>
                </a:solidFill>
              </a:rPr>
              <a:t>dược</a:t>
            </a:r>
            <a:endParaRPr lang="en-GB" b="1" baseline="30000" dirty="0">
              <a:solidFill>
                <a:prstClr val="black"/>
              </a:solidFill>
              <a:cs typeface="Calibri"/>
            </a:endParaRPr>
          </a:p>
        </p:txBody>
      </p:sp>
      <p:sp>
        <p:nvSpPr>
          <p:cNvPr id="24" name="TextBox 23"/>
          <p:cNvSpPr txBox="1"/>
          <p:nvPr/>
        </p:nvSpPr>
        <p:spPr>
          <a:xfrm>
            <a:off x="115011" y="5974403"/>
            <a:ext cx="3878919" cy="275947"/>
          </a:xfrm>
          <a:prstGeom prst="rect">
            <a:avLst/>
          </a:prstGeom>
          <a:noFill/>
        </p:spPr>
        <p:txBody>
          <a:bodyPr wrap="square" lIns="90395" tIns="45199" rIns="90395" bIns="45199" rtlCol="0" anchor="b" anchorCtr="0">
            <a:spAutoFit/>
          </a:bodyPr>
          <a:lstStyle/>
          <a:p>
            <a:r>
              <a:rPr lang="en-GB" sz="1200" dirty="0" smtClean="0"/>
              <a:t>GOLD 2019. </a:t>
            </a:r>
            <a:r>
              <a:rPr lang="en-GB" sz="1200" dirty="0"/>
              <a:t>Available at: http://www.goldcopd.org/; </a:t>
            </a:r>
          </a:p>
        </p:txBody>
      </p:sp>
      <p:grpSp>
        <p:nvGrpSpPr>
          <p:cNvPr id="14" name="Group 10"/>
          <p:cNvGrpSpPr>
            <a:grpSpLocks/>
          </p:cNvGrpSpPr>
          <p:nvPr/>
        </p:nvGrpSpPr>
        <p:grpSpPr bwMode="auto">
          <a:xfrm>
            <a:off x="5334245" y="725247"/>
            <a:ext cx="1597573" cy="2457407"/>
            <a:chOff x="457201" y="457200"/>
            <a:chExt cx="3945211" cy="6605765"/>
          </a:xfrm>
        </p:grpSpPr>
        <p:pic>
          <p:nvPicPr>
            <p:cNvPr id="15" name="Picture 8"/>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57201" y="457200"/>
              <a:ext cx="378083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1066800" y="5943601"/>
              <a:ext cx="3335612" cy="111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dirty="0"/>
                <a:t>Ventolin xịt</a:t>
              </a:r>
            </a:p>
          </p:txBody>
        </p:sp>
      </p:grpSp>
      <p:grpSp>
        <p:nvGrpSpPr>
          <p:cNvPr id="20" name="Group 11"/>
          <p:cNvGrpSpPr>
            <a:grpSpLocks/>
          </p:cNvGrpSpPr>
          <p:nvPr/>
        </p:nvGrpSpPr>
        <p:grpSpPr bwMode="auto">
          <a:xfrm>
            <a:off x="7872248" y="725248"/>
            <a:ext cx="4167366" cy="2213158"/>
            <a:chOff x="1524000" y="609600"/>
            <a:chExt cx="6835629" cy="4299063"/>
          </a:xfrm>
        </p:grpSpPr>
        <p:pic>
          <p:nvPicPr>
            <p:cNvPr id="22" name="Picture 9"/>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609600"/>
              <a:ext cx="3195637" cy="42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724400" y="609600"/>
              <a:ext cx="3635229"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Picture 6" descr="optichamber image"/>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348648" y="4544704"/>
            <a:ext cx="2364992" cy="168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EC%84%B8%EB%A0%88%ED%83%80%EC%9D%B4%EB%93%9C%EC%A0%9C%ED%92%88250_%ED%99%88%ED%94%BC%EC%9A%A9_1">
            <a:hlinkClick r:id="rId4"/>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831664" y="4161220"/>
            <a:ext cx="2308195" cy="208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5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ppt_x</p:attrName>
                                        </p:attrNameLst>
                                      </p:cBhvr>
                                      <p:tavLst>
                                        <p:tav tm="0">
                                          <p:val>
                                            <p:strVal val="#ppt_x-.2"/>
                                          </p:val>
                                        </p:tav>
                                        <p:tav tm="100000">
                                          <p:val>
                                            <p:strVal val="#ppt_x"/>
                                          </p:val>
                                        </p:tav>
                                      </p:tavLst>
                                    </p:anim>
                                    <p:anim calcmode="lin" valueType="num">
                                      <p:cBhvr>
                                        <p:cTn id="1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áº¿t quáº£ hÃ¬nh áº£nh cho pulmonary rehabilitation"/>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649285" y="505194"/>
            <a:ext cx="7766467" cy="58430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a:stretch>
            <a:fillRect/>
          </a:stretch>
        </p:blipFill>
        <p:spPr>
          <a:xfrm>
            <a:off x="6842234" y="6348247"/>
            <a:ext cx="5349766" cy="509751"/>
          </a:xfrm>
          <a:prstGeom prst="rect">
            <a:avLst/>
          </a:prstGeom>
        </p:spPr>
      </p:pic>
      <p:sp>
        <p:nvSpPr>
          <p:cNvPr id="3" name="Right Arrow 2"/>
          <p:cNvSpPr/>
          <p:nvPr/>
        </p:nvSpPr>
        <p:spPr>
          <a:xfrm>
            <a:off x="2187322" y="4039257"/>
            <a:ext cx="923925" cy="476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324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11658600" cy="1450757"/>
          </a:xfrm>
        </p:spPr>
        <p:txBody>
          <a:bodyPr/>
          <a:lstStyle/>
          <a:p>
            <a:pPr algn="l" eaLnBrk="1" hangingPunct="1"/>
            <a:r>
              <a:rPr lang="en-US" altLang="en-US" b="1" dirty="0" smtClean="0">
                <a:solidFill>
                  <a:schemeClr val="accent2"/>
                </a:solidFill>
              </a:rPr>
              <a:t>PHỤC HỒI CHỨC NĂNG HÔ HẤP </a:t>
            </a:r>
            <a:r>
              <a:rPr lang="en-US" altLang="en-US" b="1" dirty="0" err="1" smtClean="0">
                <a:solidFill>
                  <a:schemeClr val="accent2"/>
                </a:solidFill>
              </a:rPr>
              <a:t>là</a:t>
            </a:r>
            <a:r>
              <a:rPr lang="en-US" altLang="en-US" b="1" dirty="0" smtClean="0">
                <a:solidFill>
                  <a:schemeClr val="accent2"/>
                </a:solidFill>
              </a:rPr>
              <a:t> </a:t>
            </a:r>
            <a:r>
              <a:rPr lang="en-US" altLang="en-US" b="1" dirty="0" err="1" smtClean="0">
                <a:solidFill>
                  <a:schemeClr val="accent2"/>
                </a:solidFill>
              </a:rPr>
              <a:t>gì</a:t>
            </a:r>
            <a:r>
              <a:rPr lang="en-US" altLang="en-US" b="1" dirty="0" smtClean="0">
                <a:solidFill>
                  <a:schemeClr val="accent2"/>
                </a:solidFill>
              </a:rPr>
              <a:t>?</a:t>
            </a:r>
            <a:endParaRPr lang="vi-VN" altLang="en-US" b="1" dirty="0" smtClean="0">
              <a:solidFill>
                <a:schemeClr val="accent2"/>
              </a:solidFill>
            </a:endParaRPr>
          </a:p>
        </p:txBody>
      </p:sp>
      <p:sp>
        <p:nvSpPr>
          <p:cNvPr id="17411" name="Content Placeholder 2"/>
          <p:cNvSpPr>
            <a:spLocks noGrp="1"/>
          </p:cNvSpPr>
          <p:nvPr>
            <p:ph idx="1"/>
          </p:nvPr>
        </p:nvSpPr>
        <p:spPr>
          <a:xfrm>
            <a:off x="254481" y="1675497"/>
            <a:ext cx="11503509" cy="4495800"/>
          </a:xfrm>
        </p:spPr>
        <p:txBody>
          <a:bodyPr>
            <a:noAutofit/>
          </a:bodyPr>
          <a:lstStyle/>
          <a:p>
            <a:pPr marL="0" indent="0" algn="just">
              <a:buNone/>
            </a:pPr>
            <a:r>
              <a:rPr lang="en-US" altLang="en-US" b="1" dirty="0">
                <a:solidFill>
                  <a:schemeClr val="accent2"/>
                </a:solidFill>
              </a:rPr>
              <a:t>ĐỊNH </a:t>
            </a:r>
            <a:r>
              <a:rPr lang="en-US" altLang="en-US" b="1" dirty="0" smtClean="0">
                <a:solidFill>
                  <a:schemeClr val="accent2"/>
                </a:solidFill>
              </a:rPr>
              <a:t>NGHĨA: </a:t>
            </a:r>
            <a:r>
              <a:rPr lang="en-US" altLang="en-US" dirty="0" smtClean="0"/>
              <a:t>“</a:t>
            </a:r>
            <a:r>
              <a:rPr lang="en-US" altLang="en-US" dirty="0"/>
              <a:t>PHCNHH là một can thiệp toàn diện dựa </a:t>
            </a:r>
            <a:r>
              <a:rPr lang="en-US" altLang="en-US" dirty="0" err="1"/>
              <a:t>trên</a:t>
            </a:r>
            <a:r>
              <a:rPr lang="en-US" altLang="en-US" dirty="0"/>
              <a:t> </a:t>
            </a:r>
            <a:r>
              <a:rPr lang="en-US" altLang="en-US" dirty="0" err="1" smtClean="0"/>
              <a:t>lượng</a:t>
            </a:r>
            <a:r>
              <a:rPr lang="en-US" altLang="en-US" dirty="0" smtClean="0"/>
              <a:t> </a:t>
            </a:r>
            <a:r>
              <a:rPr lang="en-US" altLang="en-US" dirty="0" err="1"/>
              <a:t>giá</a:t>
            </a:r>
            <a:r>
              <a:rPr lang="en-US" altLang="en-US" dirty="0"/>
              <a:t> </a:t>
            </a:r>
            <a:r>
              <a:rPr lang="en-US" altLang="en-US" dirty="0" err="1" smtClean="0"/>
              <a:t>người</a:t>
            </a:r>
            <a:r>
              <a:rPr lang="en-US" altLang="en-US" dirty="0" smtClean="0"/>
              <a:t> </a:t>
            </a:r>
            <a:r>
              <a:rPr lang="en-US" altLang="en-US" dirty="0" err="1"/>
              <a:t>bệnh</a:t>
            </a:r>
            <a:r>
              <a:rPr lang="en-US" altLang="en-US" dirty="0"/>
              <a:t> </a:t>
            </a:r>
            <a:r>
              <a:rPr lang="en-US" altLang="en-US" dirty="0" err="1" smtClean="0"/>
              <a:t>sau</a:t>
            </a:r>
            <a:r>
              <a:rPr lang="en-US" altLang="en-US" dirty="0" smtClean="0"/>
              <a:t> </a:t>
            </a:r>
            <a:r>
              <a:rPr lang="en-US" altLang="en-US" dirty="0" err="1" smtClean="0"/>
              <a:t>đó</a:t>
            </a:r>
            <a:r>
              <a:rPr lang="en-US" altLang="en-US" dirty="0" smtClean="0"/>
              <a:t> </a:t>
            </a:r>
            <a:r>
              <a:rPr lang="en-US" altLang="en-US" dirty="0" err="1" smtClean="0"/>
              <a:t>là</a:t>
            </a:r>
            <a:r>
              <a:rPr lang="en-US" altLang="en-US" dirty="0" smtClean="0"/>
              <a:t> </a:t>
            </a:r>
            <a:r>
              <a:rPr lang="en-US" altLang="en-US" dirty="0"/>
              <a:t>chương trình điều trị phù hợp với từng người bệnh bao </a:t>
            </a:r>
            <a:r>
              <a:rPr lang="en-US" altLang="en-US" dirty="0" err="1"/>
              <a:t>gồm</a:t>
            </a:r>
            <a:r>
              <a:rPr lang="en-US" altLang="en-US" dirty="0" smtClean="0"/>
              <a:t>, </a:t>
            </a:r>
            <a:r>
              <a:rPr lang="en-US" altLang="en-US" dirty="0"/>
              <a:t>tập vận động, giáo dục sức khỏe và thay đổi thái độ hành vi, được thiết kế nhằm cải thiện tình trạng thể chất và tâm lý của người bệnh hô hấp mạn tính và khuyến khích tuân thủ điều trị lâu dài.” </a:t>
            </a:r>
            <a:endParaRPr lang="en-US" altLang="en-US" dirty="0" smtClean="0"/>
          </a:p>
          <a:p>
            <a:pPr marL="0" indent="0" algn="just">
              <a:buNone/>
            </a:pPr>
            <a:r>
              <a:rPr lang="en-US" altLang="en-US" dirty="0" smtClean="0"/>
              <a:t>    </a:t>
            </a:r>
            <a:endParaRPr lang="vi-VN" altLang="en-US" dirty="0"/>
          </a:p>
        </p:txBody>
      </p:sp>
      <p:sp>
        <p:nvSpPr>
          <p:cNvPr id="17413" name="TextBox 4"/>
          <p:cNvSpPr txBox="1">
            <a:spLocks noChangeArrowheads="1"/>
          </p:cNvSpPr>
          <p:nvPr/>
        </p:nvSpPr>
        <p:spPr bwMode="auto">
          <a:xfrm>
            <a:off x="9829800" y="6396037"/>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r>
              <a:rPr lang="en-US" altLang="en-US" sz="2400" dirty="0">
                <a:latin typeface="Arial" panose="020B0604020202020204" pitchFamily="34" charset="0"/>
              </a:rPr>
              <a:t>ATS/ERS 2013</a:t>
            </a:r>
            <a:endParaRPr lang="vi-VN" altLang="en-US" sz="2400" dirty="0">
              <a:latin typeface="Arial" panose="020B0604020202020204" pitchFamily="34" charset="0"/>
            </a:endParaRPr>
          </a:p>
        </p:txBody>
      </p:sp>
      <p:pic>
        <p:nvPicPr>
          <p:cNvPr id="5" name="Picture 4" descr="Káº¿t quáº£ hÃ¬nh áº£nh cho pulmonary rehabilitation"/>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81956" y="3948261"/>
            <a:ext cx="8590493" cy="267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90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49" y="145013"/>
            <a:ext cx="10755631" cy="842611"/>
          </a:xfrm>
        </p:spPr>
        <p:txBody>
          <a:bodyPr>
            <a:normAutofit/>
          </a:bodyPr>
          <a:lstStyle/>
          <a:p>
            <a:pPr algn="l"/>
            <a:r>
              <a:rPr lang="en-US" altLang="en-US" b="1" dirty="0">
                <a:solidFill>
                  <a:schemeClr val="accent2"/>
                </a:solidFill>
                <a:effectLst>
                  <a:outerShdw blurRad="38100" dist="38100" dir="2700000" algn="tl">
                    <a:srgbClr val="000000">
                      <a:alpha val="43137"/>
                    </a:srgbClr>
                  </a:outerShdw>
                </a:effectLst>
              </a:rPr>
              <a:t>LỢI ÍCH CỦA PHCNHH </a:t>
            </a:r>
            <a:endParaRPr lang="en-US" dirty="0">
              <a:solidFill>
                <a:schemeClr val="accent2"/>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nvPr>
        </p:nvGraphicFramePr>
        <p:xfrm>
          <a:off x="400049" y="1831975"/>
          <a:ext cx="10829925" cy="3470974"/>
        </p:xfrm>
        <a:graphic>
          <a:graphicData uri="http://schemas.openxmlformats.org/drawingml/2006/table">
            <a:tbl>
              <a:tblPr firstRow="1" bandRow="1">
                <a:tableStyleId>{5C22544A-7EE6-4342-B048-85BDC9FD1C3A}</a:tableStyleId>
              </a:tblPr>
              <a:tblGrid>
                <a:gridCol w="7903176">
                  <a:extLst>
                    <a:ext uri="{9D8B030D-6E8A-4147-A177-3AD203B41FA5}">
                      <a16:colId xmlns:a16="http://schemas.microsoft.com/office/drawing/2014/main" val="20000"/>
                    </a:ext>
                  </a:extLst>
                </a:gridCol>
                <a:gridCol w="2926749">
                  <a:extLst>
                    <a:ext uri="{9D8B030D-6E8A-4147-A177-3AD203B41FA5}">
                      <a16:colId xmlns:a16="http://schemas.microsoft.com/office/drawing/2014/main" val="20001"/>
                    </a:ext>
                  </a:extLst>
                </a:gridCol>
              </a:tblGrid>
              <a:tr h="130175">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n-US" sz="2400" kern="1200" dirty="0" smtClean="0">
                          <a:solidFill>
                            <a:schemeClr val="dk1"/>
                          </a:solidFill>
                          <a:effectLst/>
                          <a:latin typeface="+mn-lt"/>
                          <a:ea typeface="+mn-ea"/>
                          <a:cs typeface="+mn-cs"/>
                        </a:rPr>
                        <a:t>C</a:t>
                      </a:r>
                      <a:r>
                        <a:rPr lang="vi-VN" sz="2400" kern="1200" dirty="0" smtClean="0">
                          <a:solidFill>
                            <a:schemeClr val="dk1"/>
                          </a:solidFill>
                          <a:effectLst/>
                          <a:latin typeface="+mn-lt"/>
                          <a:ea typeface="+mn-ea"/>
                          <a:cs typeface="+mn-cs"/>
                        </a:rPr>
                        <a:t>ải thiện khó thở, tình trạng sức khỏe và khả năng vận động ở bệnh nhân ổn định</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kern="1200" dirty="0" smtClean="0">
                          <a:solidFill>
                            <a:schemeClr val="dk1"/>
                          </a:solidFill>
                          <a:effectLst/>
                          <a:latin typeface="+mn-lt"/>
                          <a:ea typeface="+mn-ea"/>
                          <a:cs typeface="+mn-cs"/>
                        </a:rPr>
                        <a:t>Bằng chứng loại A</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en-US" sz="2400" kern="1200" dirty="0" smtClean="0">
                          <a:solidFill>
                            <a:schemeClr val="dk1"/>
                          </a:solidFill>
                          <a:effectLst/>
                          <a:latin typeface="+mn-lt"/>
                          <a:ea typeface="+mn-ea"/>
                          <a:cs typeface="+mn-cs"/>
                        </a:rPr>
                        <a:t>G</a:t>
                      </a:r>
                      <a:r>
                        <a:rPr lang="vi-VN" sz="2400" kern="1200" dirty="0" smtClean="0">
                          <a:solidFill>
                            <a:schemeClr val="dk1"/>
                          </a:solidFill>
                          <a:effectLst/>
                          <a:latin typeface="+mn-lt"/>
                          <a:ea typeface="+mn-ea"/>
                          <a:cs typeface="+mn-cs"/>
                        </a:rPr>
                        <a:t>iảm nhập viện trong số bệnh nhân vừa ra khỏi đợt cấp </a:t>
                      </a:r>
                      <a:r>
                        <a:rPr lang="vi-VN" sz="2400" u="sng" kern="1200" dirty="0" smtClean="0">
                          <a:solidFill>
                            <a:schemeClr val="dk1"/>
                          </a:solidFill>
                          <a:effectLst/>
                          <a:latin typeface="+mn-lt"/>
                          <a:ea typeface="+mn-ea"/>
                          <a:cs typeface="+mn-cs"/>
                        </a:rPr>
                        <a:t>&lt;</a:t>
                      </a:r>
                      <a:r>
                        <a:rPr lang="vi-VN" sz="2400" kern="1200" dirty="0" smtClean="0">
                          <a:solidFill>
                            <a:schemeClr val="dk1"/>
                          </a:solidFill>
                          <a:effectLst/>
                          <a:latin typeface="+mn-lt"/>
                          <a:ea typeface="+mn-ea"/>
                          <a:cs typeface="+mn-cs"/>
                        </a:rPr>
                        <a:t> 4 tuần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kern="1200" dirty="0" smtClean="0">
                          <a:solidFill>
                            <a:schemeClr val="dk1"/>
                          </a:solidFill>
                          <a:effectLst/>
                          <a:latin typeface="+mn-lt"/>
                          <a:ea typeface="+mn-ea"/>
                          <a:cs typeface="+mn-cs"/>
                        </a:rPr>
                        <a:t>Bằng chứng loại 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vi-VN" sz="2400" kern="1200" dirty="0" smtClean="0">
                          <a:solidFill>
                            <a:schemeClr val="dk1"/>
                          </a:solidFill>
                          <a:effectLst/>
                          <a:latin typeface="+mn-lt"/>
                          <a:ea typeface="+mn-ea"/>
                          <a:cs typeface="+mn-cs"/>
                        </a:rPr>
                        <a:t>Giáo dục sức khỏe đơn thuần không đem lại hiệu quả</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kern="1200" dirty="0" smtClean="0">
                          <a:solidFill>
                            <a:schemeClr val="dk1"/>
                          </a:solidFill>
                          <a:effectLst/>
                          <a:latin typeface="+mn-lt"/>
                          <a:ea typeface="+mn-ea"/>
                          <a:cs typeface="+mn-cs"/>
                        </a:rPr>
                        <a:t>Bằng chứng loại C</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342900" marR="0" lvl="0" indent="-342900" algn="just">
                        <a:lnSpc>
                          <a:spcPct val="107000"/>
                        </a:lnSpc>
                        <a:spcBef>
                          <a:spcPts val="600"/>
                        </a:spcBef>
                        <a:spcAft>
                          <a:spcPts val="0"/>
                        </a:spcAft>
                        <a:buFont typeface="Wingdings" panose="05000000000000000000" pitchFamily="2" charset="2"/>
                        <a:buChar char=""/>
                        <a:tabLst>
                          <a:tab pos="457200" algn="l"/>
                        </a:tabLst>
                      </a:pPr>
                      <a:r>
                        <a:rPr lang="vi-VN" sz="2400" kern="1200" dirty="0" smtClean="0">
                          <a:solidFill>
                            <a:schemeClr val="dk1"/>
                          </a:solidFill>
                          <a:effectLst/>
                          <a:latin typeface="+mn-lt"/>
                          <a:ea typeface="+mn-ea"/>
                          <a:cs typeface="+mn-cs"/>
                        </a:rPr>
                        <a:t>Tự quản lý bệnh kèm trao đổi với nhân viên y tế cải thiện tình trạng sức khỏe, giảm nhập viện và cấp cứu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kern="1200" dirty="0" smtClean="0">
                          <a:solidFill>
                            <a:schemeClr val="dk1"/>
                          </a:solidFill>
                          <a:effectLst/>
                          <a:latin typeface="+mn-lt"/>
                          <a:ea typeface="+mn-ea"/>
                          <a:cs typeface="+mn-cs"/>
                        </a:rPr>
                        <a:t>Bằng chứng loại 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a:spLocks noChangeArrowheads="1"/>
          </p:cNvSpPr>
          <p:nvPr/>
        </p:nvSpPr>
        <p:spPr bwMode="auto">
          <a:xfrm>
            <a:off x="10027855" y="5968563"/>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r>
              <a:rPr lang="en-US" altLang="en-US" sz="2400" b="1" dirty="0">
                <a:solidFill>
                  <a:schemeClr val="bg1"/>
                </a:solidFill>
              </a:rPr>
              <a:t>GOLD </a:t>
            </a:r>
            <a:r>
              <a:rPr lang="en-US" altLang="en-US" sz="2400" b="1" dirty="0" smtClean="0">
                <a:solidFill>
                  <a:schemeClr val="bg1"/>
                </a:solidFill>
              </a:rPr>
              <a:t>2017</a:t>
            </a:r>
            <a:endParaRPr lang="vi-VN" altLang="en-US" sz="2400" b="1" dirty="0">
              <a:solidFill>
                <a:schemeClr val="bg1"/>
              </a:solidFill>
              <a:latin typeface="Tahoma" panose="020B0604030504040204" pitchFamily="34" charset="0"/>
            </a:endParaRPr>
          </a:p>
        </p:txBody>
      </p:sp>
      <p:pic>
        <p:nvPicPr>
          <p:cNvPr id="6" name="Content Placeholder 4"/>
          <p:cNvPicPr>
            <a:picLocks noChangeAspect="1"/>
          </p:cNvPicPr>
          <p:nvPr/>
        </p:nvPicPr>
        <p:blipFill>
          <a:blip>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927648" y="1155789"/>
            <a:ext cx="6408712" cy="5157936"/>
          </a:xfrm>
          <a:prstGeom prst="rect">
            <a:avLst/>
          </a:prstGeom>
          <a:solidFill>
            <a:schemeClr val="accent1">
              <a:lumMod val="40000"/>
              <a:lumOff val="60000"/>
            </a:schemeClr>
          </a:solidFill>
        </p:spPr>
      </p:pic>
    </p:spTree>
    <p:extLst>
      <p:ext uri="{BB962C8B-B14F-4D97-AF65-F5344CB8AC3E}">
        <p14:creationId xmlns:p14="http://schemas.microsoft.com/office/powerpoint/2010/main" val="367167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a:stretch>
            <a:fillRect/>
          </a:stretch>
        </p:blipFill>
        <p:spPr>
          <a:xfrm>
            <a:off x="512765" y="1208691"/>
            <a:ext cx="10600734" cy="3843574"/>
          </a:xfrm>
          <a:prstGeom prst="rect">
            <a:avLst/>
          </a:prstGeom>
        </p:spPr>
      </p:pic>
      <p:sp>
        <p:nvSpPr>
          <p:cNvPr id="56323" name="Rectangle 4"/>
          <p:cNvSpPr>
            <a:spLocks noGrp="1"/>
          </p:cNvSpPr>
          <p:nvPr>
            <p:ph type="title"/>
          </p:nvPr>
        </p:nvSpPr>
        <p:spPr>
          <a:xfrm>
            <a:off x="73572" y="252248"/>
            <a:ext cx="12118427" cy="768629"/>
          </a:xfrm>
        </p:spPr>
        <p:txBody>
          <a:bodyPr>
            <a:noAutofit/>
          </a:bodyPr>
          <a:lstStyle/>
          <a:p>
            <a:pPr fontAlgn="auto">
              <a:spcAft>
                <a:spcPts val="0"/>
              </a:spcAft>
              <a:defRPr/>
            </a:pPr>
            <a:r>
              <a:rPr lang="en-US" sz="4000" b="1" dirty="0" smtClean="0">
                <a:solidFill>
                  <a:schemeClr val="accent2"/>
                </a:solidFill>
                <a:effectLst>
                  <a:outerShdw blurRad="38100" dist="38100" dir="2700000" algn="tl">
                    <a:srgbClr val="000000">
                      <a:alpha val="43137"/>
                    </a:srgbClr>
                  </a:outerShdw>
                </a:effectLst>
              </a:rPr>
              <a:t>CHƯƠNG </a:t>
            </a:r>
            <a:r>
              <a:rPr lang="en-US" sz="4000" b="1" dirty="0">
                <a:solidFill>
                  <a:schemeClr val="accent2"/>
                </a:solidFill>
                <a:effectLst>
                  <a:outerShdw blurRad="38100" dist="38100" dir="2700000" algn="tl">
                    <a:srgbClr val="000000">
                      <a:alpha val="43137"/>
                    </a:srgbClr>
                  </a:outerShdw>
                </a:effectLst>
              </a:rPr>
              <a:t>TRÌNH PHỤC HỒI CHỨC NĂNG HÔ HẤP</a:t>
            </a:r>
          </a:p>
        </p:txBody>
      </p:sp>
      <p:sp>
        <p:nvSpPr>
          <p:cNvPr id="3" name="Content Placeholder 2"/>
          <p:cNvSpPr>
            <a:spLocks noGrp="1"/>
          </p:cNvSpPr>
          <p:nvPr>
            <p:ph idx="1"/>
          </p:nvPr>
        </p:nvSpPr>
        <p:spPr>
          <a:xfrm>
            <a:off x="424616" y="4355288"/>
            <a:ext cx="11231355" cy="2413374"/>
          </a:xfrm>
        </p:spPr>
        <p:txBody>
          <a:bodyPr>
            <a:normAutofit fontScale="70000" lnSpcReduction="20000"/>
          </a:bodyPr>
          <a:lstStyle/>
          <a:p>
            <a:pPr>
              <a:lnSpc>
                <a:spcPct val="110000"/>
              </a:lnSpc>
              <a:spcBef>
                <a:spcPts val="0"/>
              </a:spcBef>
              <a:spcAft>
                <a:spcPts val="0"/>
              </a:spcAft>
              <a:buFont typeface="Arial" panose="020B0604020202020204" pitchFamily="34" charset="0"/>
              <a:buChar char="•"/>
            </a:pPr>
            <a:r>
              <a:rPr lang="en-US" sz="4000" dirty="0" err="1"/>
              <a:t>Đa</a:t>
            </a:r>
            <a:r>
              <a:rPr lang="en-US" sz="4000" dirty="0"/>
              <a:t> </a:t>
            </a:r>
            <a:r>
              <a:rPr lang="en-US" sz="4000" dirty="0" err="1"/>
              <a:t>thành</a:t>
            </a:r>
            <a:r>
              <a:rPr lang="en-US" sz="4000" dirty="0"/>
              <a:t> </a:t>
            </a:r>
            <a:r>
              <a:rPr lang="en-US" sz="4000" dirty="0" err="1"/>
              <a:t>phần</a:t>
            </a:r>
            <a:endParaRPr lang="en-US" sz="4000" dirty="0"/>
          </a:p>
          <a:p>
            <a:pPr>
              <a:lnSpc>
                <a:spcPct val="110000"/>
              </a:lnSpc>
              <a:spcBef>
                <a:spcPts val="0"/>
              </a:spcBef>
              <a:spcAft>
                <a:spcPts val="0"/>
              </a:spcAft>
              <a:buFont typeface="Arial" panose="020B0604020202020204" pitchFamily="34" charset="0"/>
              <a:buChar char="•"/>
            </a:pPr>
            <a:r>
              <a:rPr lang="en-US" sz="4000" dirty="0" err="1"/>
              <a:t>Đa</a:t>
            </a:r>
            <a:r>
              <a:rPr lang="en-US" sz="4000" dirty="0"/>
              <a:t> </a:t>
            </a:r>
            <a:r>
              <a:rPr lang="en-US" sz="4000" dirty="0" err="1"/>
              <a:t>chuyên</a:t>
            </a:r>
            <a:r>
              <a:rPr lang="en-US" sz="4000" dirty="0"/>
              <a:t> </a:t>
            </a:r>
            <a:r>
              <a:rPr lang="en-US" sz="4000" dirty="0" err="1"/>
              <a:t>ngành</a:t>
            </a:r>
            <a:endParaRPr lang="en-US" sz="4000" dirty="0"/>
          </a:p>
          <a:p>
            <a:pPr>
              <a:lnSpc>
                <a:spcPct val="110000"/>
              </a:lnSpc>
              <a:spcBef>
                <a:spcPts val="0"/>
              </a:spcBef>
              <a:spcAft>
                <a:spcPts val="0"/>
              </a:spcAft>
              <a:buFont typeface="Arial" panose="020B0604020202020204" pitchFamily="34" charset="0"/>
              <a:buChar char="•"/>
            </a:pPr>
            <a:r>
              <a:rPr lang="en-US" sz="4000" dirty="0" err="1"/>
              <a:t>Thiết</a:t>
            </a:r>
            <a:r>
              <a:rPr lang="en-US" sz="4000" dirty="0"/>
              <a:t> </a:t>
            </a:r>
            <a:r>
              <a:rPr lang="en-US" sz="4000" dirty="0" err="1"/>
              <a:t>kế</a:t>
            </a:r>
            <a:r>
              <a:rPr lang="en-US" sz="4000" dirty="0"/>
              <a:t> </a:t>
            </a:r>
            <a:r>
              <a:rPr lang="en-US" sz="4000" dirty="0" err="1"/>
              <a:t>phù</a:t>
            </a:r>
            <a:r>
              <a:rPr lang="en-US" sz="4000" dirty="0"/>
              <a:t> </a:t>
            </a:r>
            <a:r>
              <a:rPr lang="en-US" sz="4000" dirty="0" err="1"/>
              <a:t>hợp</a:t>
            </a:r>
            <a:r>
              <a:rPr lang="en-US" sz="4000" dirty="0"/>
              <a:t> </a:t>
            </a:r>
            <a:r>
              <a:rPr lang="en-US" sz="4000" dirty="0" err="1"/>
              <a:t>nhu</a:t>
            </a:r>
            <a:r>
              <a:rPr lang="en-US" sz="4000" dirty="0"/>
              <a:t> </a:t>
            </a:r>
            <a:r>
              <a:rPr lang="en-US" sz="4000" dirty="0" err="1"/>
              <a:t>cầu</a:t>
            </a:r>
            <a:r>
              <a:rPr lang="en-US" sz="4000" dirty="0"/>
              <a:t> </a:t>
            </a:r>
            <a:r>
              <a:rPr lang="en-US" sz="4000" dirty="0" err="1"/>
              <a:t>từng</a:t>
            </a:r>
            <a:r>
              <a:rPr lang="en-US" sz="4000" dirty="0"/>
              <a:t> </a:t>
            </a:r>
            <a:r>
              <a:rPr lang="en-US" sz="4000" dirty="0" err="1"/>
              <a:t>người</a:t>
            </a:r>
            <a:r>
              <a:rPr lang="en-US" sz="4000" dirty="0"/>
              <a:t> </a:t>
            </a:r>
            <a:r>
              <a:rPr lang="en-US" sz="4000" dirty="0" err="1"/>
              <a:t>bệnh</a:t>
            </a:r>
            <a:endParaRPr lang="en-US" sz="4000" dirty="0"/>
          </a:p>
          <a:p>
            <a:pPr>
              <a:lnSpc>
                <a:spcPct val="110000"/>
              </a:lnSpc>
              <a:spcBef>
                <a:spcPts val="0"/>
              </a:spcBef>
              <a:spcAft>
                <a:spcPts val="0"/>
              </a:spcAft>
              <a:buFont typeface="Arial" panose="020B0604020202020204" pitchFamily="34" charset="0"/>
              <a:buChar char="•"/>
            </a:pPr>
            <a:r>
              <a:rPr lang="en-US" sz="4000" dirty="0" err="1"/>
              <a:t>Luyện</a:t>
            </a:r>
            <a:r>
              <a:rPr lang="en-US" sz="4000" dirty="0"/>
              <a:t> </a:t>
            </a:r>
            <a:r>
              <a:rPr lang="en-US" sz="4000" dirty="0" err="1"/>
              <a:t>tập</a:t>
            </a:r>
            <a:r>
              <a:rPr lang="en-US" sz="4000" dirty="0"/>
              <a:t> </a:t>
            </a:r>
            <a:r>
              <a:rPr lang="en-US" sz="4000" dirty="0" err="1"/>
              <a:t>vận</a:t>
            </a:r>
            <a:r>
              <a:rPr lang="en-US" sz="4000" dirty="0"/>
              <a:t> </a:t>
            </a:r>
            <a:r>
              <a:rPr lang="en-US" sz="4000" dirty="0" err="1"/>
              <a:t>động</a:t>
            </a:r>
            <a:r>
              <a:rPr lang="en-US" sz="4000" dirty="0"/>
              <a:t> – </a:t>
            </a:r>
            <a:r>
              <a:rPr lang="en-US" sz="4000" dirty="0" err="1"/>
              <a:t>thể</a:t>
            </a:r>
            <a:r>
              <a:rPr lang="en-US" sz="4000" dirty="0"/>
              <a:t> </a:t>
            </a:r>
            <a:r>
              <a:rPr lang="en-US" sz="4000" dirty="0" err="1"/>
              <a:t>chất</a:t>
            </a:r>
            <a:r>
              <a:rPr lang="en-US" sz="4000" dirty="0"/>
              <a:t> </a:t>
            </a:r>
            <a:r>
              <a:rPr lang="en-US" sz="4000" dirty="0" err="1"/>
              <a:t>giữ</a:t>
            </a:r>
            <a:r>
              <a:rPr lang="en-US" sz="4000" dirty="0"/>
              <a:t> </a:t>
            </a:r>
            <a:r>
              <a:rPr lang="en-US" sz="4000" dirty="0" err="1"/>
              <a:t>vai</a:t>
            </a:r>
            <a:r>
              <a:rPr lang="en-US" sz="4000" dirty="0"/>
              <a:t> </a:t>
            </a:r>
            <a:r>
              <a:rPr lang="en-US" sz="4000" dirty="0" err="1"/>
              <a:t>trò</a:t>
            </a:r>
            <a:r>
              <a:rPr lang="en-US" sz="4000" dirty="0"/>
              <a:t> </a:t>
            </a:r>
            <a:r>
              <a:rPr lang="en-US" sz="4000" dirty="0" err="1"/>
              <a:t>thiết</a:t>
            </a:r>
            <a:r>
              <a:rPr lang="en-US" sz="4000" dirty="0"/>
              <a:t> </a:t>
            </a:r>
            <a:r>
              <a:rPr lang="en-US" sz="4000" dirty="0" err="1"/>
              <a:t>yếu</a:t>
            </a:r>
            <a:r>
              <a:rPr lang="en-US" sz="4000" dirty="0"/>
              <a:t>.</a:t>
            </a:r>
          </a:p>
          <a:p>
            <a:pPr>
              <a:lnSpc>
                <a:spcPct val="110000"/>
              </a:lnSpc>
              <a:spcBef>
                <a:spcPts val="0"/>
              </a:spcBef>
              <a:spcAft>
                <a:spcPts val="0"/>
              </a:spcAft>
              <a:buFont typeface="Arial" panose="020B0604020202020204" pitchFamily="34" charset="0"/>
              <a:buChar char="•"/>
            </a:pPr>
            <a:r>
              <a:rPr lang="en-US" sz="4000" dirty="0" err="1"/>
              <a:t>Giáo</a:t>
            </a:r>
            <a:r>
              <a:rPr lang="en-US" sz="4000" dirty="0"/>
              <a:t> </a:t>
            </a:r>
            <a:r>
              <a:rPr lang="en-US" sz="4000" dirty="0" err="1"/>
              <a:t>dục</a:t>
            </a:r>
            <a:r>
              <a:rPr lang="en-US" sz="4000" dirty="0"/>
              <a:t> </a:t>
            </a:r>
            <a:r>
              <a:rPr lang="en-US" sz="4000" dirty="0" err="1"/>
              <a:t>sức</a:t>
            </a:r>
            <a:r>
              <a:rPr lang="en-US" sz="4000" dirty="0"/>
              <a:t> </a:t>
            </a:r>
            <a:r>
              <a:rPr lang="en-US" sz="4000" dirty="0" err="1"/>
              <a:t>khỏe</a:t>
            </a:r>
            <a:r>
              <a:rPr lang="en-US" sz="4000" dirty="0"/>
              <a:t> </a:t>
            </a:r>
            <a:r>
              <a:rPr lang="en-US" sz="4000" dirty="0" err="1"/>
              <a:t>và</a:t>
            </a:r>
            <a:r>
              <a:rPr lang="en-US" sz="4000" dirty="0"/>
              <a:t> </a:t>
            </a:r>
            <a:r>
              <a:rPr lang="en-US" sz="4000" dirty="0" err="1"/>
              <a:t>khả</a:t>
            </a:r>
            <a:r>
              <a:rPr lang="en-US" sz="4000" dirty="0"/>
              <a:t> </a:t>
            </a:r>
            <a:r>
              <a:rPr lang="en-US" sz="4000" dirty="0" err="1"/>
              <a:t>năng</a:t>
            </a:r>
            <a:r>
              <a:rPr lang="en-US" sz="4000" dirty="0"/>
              <a:t> </a:t>
            </a:r>
            <a:r>
              <a:rPr lang="en-US" sz="4000" dirty="0" err="1"/>
              <a:t>tự</a:t>
            </a:r>
            <a:r>
              <a:rPr lang="en-US" sz="4000" dirty="0"/>
              <a:t> </a:t>
            </a:r>
            <a:r>
              <a:rPr lang="en-US" sz="4000" dirty="0" err="1"/>
              <a:t>kiểm</a:t>
            </a:r>
            <a:r>
              <a:rPr lang="en-US" sz="4000" dirty="0"/>
              <a:t> </a:t>
            </a:r>
            <a:r>
              <a:rPr lang="en-US" sz="4000" dirty="0" err="1"/>
              <a:t>soát</a:t>
            </a:r>
            <a:r>
              <a:rPr lang="en-US" sz="4000" dirty="0"/>
              <a:t> </a:t>
            </a:r>
            <a:r>
              <a:rPr lang="en-US" sz="4000" dirty="0" err="1"/>
              <a:t>bệnh</a:t>
            </a:r>
            <a:endParaRPr lang="en-US" sz="4000" dirty="0"/>
          </a:p>
          <a:p>
            <a:pPr>
              <a:lnSpc>
                <a:spcPct val="110000"/>
              </a:lnSpc>
              <a:spcBef>
                <a:spcPts val="0"/>
              </a:spcBef>
              <a:spcAft>
                <a:spcPts val="0"/>
              </a:spcAft>
              <a:buFont typeface="Arial" panose="020B0604020202020204" pitchFamily="34" charset="0"/>
              <a:buChar char="•"/>
            </a:pPr>
            <a:r>
              <a:rPr lang="en-US" sz="4000" dirty="0" err="1"/>
              <a:t>Hỗ</a:t>
            </a:r>
            <a:r>
              <a:rPr lang="en-US" sz="4000" dirty="0"/>
              <a:t> </a:t>
            </a:r>
            <a:r>
              <a:rPr lang="en-US" sz="4000" dirty="0" err="1"/>
              <a:t>trợ</a:t>
            </a:r>
            <a:r>
              <a:rPr lang="en-US" sz="4000" dirty="0"/>
              <a:t> can </a:t>
            </a:r>
            <a:r>
              <a:rPr lang="en-US" sz="4000" dirty="0" err="1"/>
              <a:t>thiệp</a:t>
            </a:r>
            <a:r>
              <a:rPr lang="en-US" sz="4000" dirty="0"/>
              <a:t> </a:t>
            </a:r>
            <a:r>
              <a:rPr lang="en-US" sz="4000" dirty="0" err="1"/>
              <a:t>dinh</a:t>
            </a:r>
            <a:r>
              <a:rPr lang="en-US" sz="4000" dirty="0"/>
              <a:t> </a:t>
            </a:r>
            <a:r>
              <a:rPr lang="en-US" sz="4000" dirty="0" err="1"/>
              <a:t>dưỡng</a:t>
            </a:r>
            <a:r>
              <a:rPr lang="en-US" sz="4000" dirty="0"/>
              <a:t> </a:t>
            </a:r>
            <a:r>
              <a:rPr lang="en-US" sz="4000" dirty="0" err="1"/>
              <a:t>và</a:t>
            </a:r>
            <a:r>
              <a:rPr lang="en-US" sz="4000" dirty="0"/>
              <a:t> </a:t>
            </a:r>
            <a:r>
              <a:rPr lang="en-US" sz="4000" dirty="0" err="1"/>
              <a:t>điều</a:t>
            </a:r>
            <a:r>
              <a:rPr lang="en-US" sz="4000" dirty="0"/>
              <a:t> </a:t>
            </a:r>
            <a:r>
              <a:rPr lang="en-US" sz="4000" dirty="0" err="1"/>
              <a:t>chỉnh</a:t>
            </a:r>
            <a:r>
              <a:rPr lang="en-US" sz="4000" dirty="0"/>
              <a:t> </a:t>
            </a:r>
            <a:r>
              <a:rPr lang="en-US" sz="4000" dirty="0" err="1"/>
              <a:t>rối</a:t>
            </a:r>
            <a:r>
              <a:rPr lang="en-US" sz="4000" dirty="0"/>
              <a:t> </a:t>
            </a:r>
            <a:r>
              <a:rPr lang="en-US" sz="4000" dirty="0" err="1"/>
              <a:t>loạn</a:t>
            </a:r>
            <a:r>
              <a:rPr lang="en-US" sz="4000" dirty="0"/>
              <a:t> </a:t>
            </a:r>
            <a:r>
              <a:rPr lang="en-US" sz="4000" dirty="0" err="1"/>
              <a:t>tâm</a:t>
            </a:r>
            <a:r>
              <a:rPr lang="en-US" sz="4000" dirty="0"/>
              <a:t> </a:t>
            </a:r>
            <a:r>
              <a:rPr lang="en-US" sz="4000" dirty="0" err="1"/>
              <a:t>lý</a:t>
            </a:r>
            <a:endParaRPr lang="en-US" sz="3000" dirty="0"/>
          </a:p>
          <a:p>
            <a:endParaRPr lang="en-US" dirty="0"/>
          </a:p>
        </p:txBody>
      </p:sp>
    </p:spTree>
    <p:extLst>
      <p:ext uri="{BB962C8B-B14F-4D97-AF65-F5344CB8AC3E}">
        <p14:creationId xmlns:p14="http://schemas.microsoft.com/office/powerpoint/2010/main" val="380936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7651" name="Rectangle 8"/>
          <p:cNvSpPr>
            <a:spLocks noGrp="1" noChangeArrowheads="1"/>
          </p:cNvSpPr>
          <p:nvPr>
            <p:ph type="title"/>
          </p:nvPr>
        </p:nvSpPr>
        <p:spPr>
          <a:xfrm>
            <a:off x="177800" y="76200"/>
            <a:ext cx="11849100" cy="1096962"/>
          </a:xfrm>
        </p:spPr>
        <p:txBody>
          <a:bodyPr>
            <a:noAutofit/>
          </a:bodyPr>
          <a:lstStyle/>
          <a:p>
            <a:r>
              <a:rPr lang="en-US" sz="3600" b="1" dirty="0">
                <a:solidFill>
                  <a:schemeClr val="accent2"/>
                </a:solidFill>
                <a:effectLst>
                  <a:outerShdw blurRad="38100" dist="38100" dir="2700000" algn="tl">
                    <a:srgbClr val="000000">
                      <a:alpha val="43137"/>
                    </a:srgbClr>
                  </a:outerShdw>
                </a:effectLst>
              </a:rPr>
              <a:t>PHÂN TÍCH GỘP: </a:t>
            </a:r>
            <a:r>
              <a:rPr lang="en-US" sz="3600" dirty="0" smtClean="0">
                <a:solidFill>
                  <a:schemeClr val="accent2"/>
                </a:solidFill>
                <a:effectLst>
                  <a:outerShdw blurRad="38100" dist="38100" dir="2700000" algn="tl">
                    <a:srgbClr val="000000">
                      <a:alpha val="43137"/>
                    </a:srgbClr>
                  </a:outerShdw>
                </a:effectLst>
              </a:rPr>
              <a:t>VẬN ĐỘNG</a:t>
            </a:r>
            <a:r>
              <a:rPr lang="en-US" sz="3600" b="1" dirty="0" smtClean="0">
                <a:solidFill>
                  <a:schemeClr val="accent2"/>
                </a:solidFill>
                <a:effectLst>
                  <a:outerShdw blurRad="38100" dist="38100" dir="2700000" algn="tl">
                    <a:srgbClr val="000000">
                      <a:alpha val="43137"/>
                    </a:srgbClr>
                  </a:outerShdw>
                </a:effectLst>
              </a:rPr>
              <a:t> </a:t>
            </a:r>
            <a:r>
              <a:rPr lang="en-US" sz="3600" b="1" dirty="0">
                <a:solidFill>
                  <a:schemeClr val="accent2"/>
                </a:solidFill>
                <a:effectLst>
                  <a:outerShdw blurRad="38100" dist="38100" dir="2700000" algn="tl">
                    <a:srgbClr val="000000">
                      <a:alpha val="43137"/>
                    </a:srgbClr>
                  </a:outerShdw>
                </a:effectLst>
              </a:rPr>
              <a:t>CẢI THIỆN KHẢ NĂNG GẮNG SỨC</a:t>
            </a:r>
            <a:endParaRPr lang="en-US" sz="3600" b="1" dirty="0" smtClean="0">
              <a:solidFill>
                <a:schemeClr val="accent2"/>
              </a:solidFill>
              <a:effectLst>
                <a:outerShdw blurRad="38100" dist="38100" dir="2700000" algn="tl">
                  <a:srgbClr val="000000">
                    <a:alpha val="43137"/>
                  </a:srgbClr>
                </a:outerShdw>
              </a:effectLst>
            </a:endParaRPr>
          </a:p>
        </p:txBody>
      </p:sp>
      <p:sp>
        <p:nvSpPr>
          <p:cNvPr id="65583" name="Text Box 47"/>
          <p:cNvSpPr txBox="1">
            <a:spLocks noChangeArrowheads="1"/>
          </p:cNvSpPr>
          <p:nvPr/>
        </p:nvSpPr>
        <p:spPr bwMode="auto">
          <a:xfrm>
            <a:off x="5309809" y="6485518"/>
            <a:ext cx="1163780" cy="184666"/>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lIns="0" tIns="0" rIns="0" bIns="0">
            <a:spAutoFit/>
          </a:bodyPr>
          <a:lstStyle/>
          <a:p>
            <a:pPr>
              <a:defRPr/>
            </a:pPr>
            <a:r>
              <a:rPr lang="en-US" sz="1200" b="1" dirty="0">
                <a:solidFill>
                  <a:srgbClr val="002060"/>
                </a:solidFill>
              </a:rPr>
              <a:t>Favours control</a:t>
            </a:r>
          </a:p>
        </p:txBody>
      </p:sp>
      <p:sp>
        <p:nvSpPr>
          <p:cNvPr id="27662" name="Text Box 58"/>
          <p:cNvSpPr txBox="1">
            <a:spLocks noChangeArrowheads="1"/>
          </p:cNvSpPr>
          <p:nvPr/>
        </p:nvSpPr>
        <p:spPr bwMode="auto">
          <a:xfrm>
            <a:off x="6820838" y="6478429"/>
            <a:ext cx="2000250" cy="184666"/>
          </a:xfrm>
          <a:prstGeom prst="rect">
            <a:avLst/>
          </a:prstGeom>
          <a:noFill/>
          <a:ln w="9525">
            <a:noFill/>
            <a:miter lim="800000"/>
            <a:headEnd/>
            <a:tailEnd/>
          </a:ln>
          <a:effectLst>
            <a:prstShdw prst="shdw17" dist="17961" dir="13500000">
              <a:srgbClr val="53002F"/>
            </a:prstShdw>
          </a:effectLst>
        </p:spPr>
        <p:txBody>
          <a:bodyPr lIns="0" tIns="0" rIns="0" bIns="0">
            <a:spAutoFit/>
          </a:bodyPr>
          <a:lstStyle/>
          <a:p>
            <a:pPr algn="l"/>
            <a:r>
              <a:rPr lang="en-US" sz="1200" b="1" dirty="0">
                <a:solidFill>
                  <a:srgbClr val="002060"/>
                </a:solidFill>
              </a:rPr>
              <a:t>Favours treatment</a:t>
            </a:r>
          </a:p>
        </p:txBody>
      </p:sp>
      <p:sp>
        <p:nvSpPr>
          <p:cNvPr id="690177" name="Rectangle 1"/>
          <p:cNvSpPr>
            <a:spLocks noChangeArrowheads="1"/>
          </p:cNvSpPr>
          <p:nvPr/>
        </p:nvSpPr>
        <p:spPr bwMode="auto">
          <a:xfrm>
            <a:off x="7828979" y="6604328"/>
            <a:ext cx="4499950" cy="26161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nchor="ctr">
            <a:spAutoFit/>
          </a:bodyPr>
          <a:lstStyle/>
          <a:p>
            <a:pPr algn="l">
              <a:defRPr/>
            </a:pPr>
            <a:r>
              <a:rPr lang="en-US" sz="1100" dirty="0" err="1">
                <a:solidFill>
                  <a:srgbClr val="002060"/>
                </a:solidFill>
              </a:rPr>
              <a:t>Lacasse</a:t>
            </a:r>
            <a:r>
              <a:rPr lang="en-US" sz="1100" dirty="0">
                <a:solidFill>
                  <a:srgbClr val="002060"/>
                </a:solidFill>
              </a:rPr>
              <a:t> Y, et al. </a:t>
            </a:r>
            <a:r>
              <a:rPr lang="en-US" sz="1100" i="1" dirty="0">
                <a:solidFill>
                  <a:srgbClr val="002060"/>
                </a:solidFill>
              </a:rPr>
              <a:t>Cochrane Database Syst Rev</a:t>
            </a:r>
            <a:r>
              <a:rPr lang="en-US" sz="1100" dirty="0">
                <a:solidFill>
                  <a:srgbClr val="002060"/>
                </a:solidFill>
              </a:rPr>
              <a:t>. </a:t>
            </a:r>
            <a:r>
              <a:rPr lang="en-US" sz="1100" dirty="0" smtClean="0">
                <a:solidFill>
                  <a:srgbClr val="002060"/>
                </a:solidFill>
              </a:rPr>
              <a:t>2006;4:CD003793.</a:t>
            </a:r>
            <a:endParaRPr lang="en-US" sz="1100" dirty="0">
              <a:solidFill>
                <a:srgbClr val="002060"/>
              </a:solidFill>
            </a:endParaRPr>
          </a:p>
        </p:txBody>
      </p:sp>
      <p:grpSp>
        <p:nvGrpSpPr>
          <p:cNvPr id="3" name="Group 2"/>
          <p:cNvGrpSpPr/>
          <p:nvPr/>
        </p:nvGrpSpPr>
        <p:grpSpPr>
          <a:xfrm>
            <a:off x="1205795" y="1126979"/>
            <a:ext cx="10535587" cy="5277919"/>
            <a:chOff x="2124076" y="1314226"/>
            <a:chExt cx="9073308" cy="5290907"/>
          </a:xfrm>
        </p:grpSpPr>
        <p:sp>
          <p:nvSpPr>
            <p:cNvPr id="27650" name="Line 59"/>
            <p:cNvSpPr>
              <a:spLocks noChangeShapeType="1"/>
            </p:cNvSpPr>
            <p:nvPr/>
          </p:nvSpPr>
          <p:spPr bwMode="auto">
            <a:xfrm flipV="1">
              <a:off x="6575425" y="1733550"/>
              <a:ext cx="0" cy="3898900"/>
            </a:xfrm>
            <a:prstGeom prst="line">
              <a:avLst/>
            </a:prstGeom>
            <a:noFill/>
            <a:ln w="12700">
              <a:solidFill>
                <a:schemeClr val="bg1"/>
              </a:solidFill>
              <a:round/>
              <a:headEnd/>
              <a:tailEnd/>
            </a:ln>
          </p:spPr>
          <p:txBody>
            <a:bodyPr/>
            <a:lstStyle/>
            <a:p>
              <a:endParaRPr lang="en-US" sz="2800">
                <a:solidFill>
                  <a:srgbClr val="FFFFFF"/>
                </a:solidFill>
              </a:endParaRPr>
            </a:p>
          </p:txBody>
        </p:sp>
        <p:sp>
          <p:nvSpPr>
            <p:cNvPr id="65546" name="Text Box 10"/>
            <p:cNvSpPr txBox="1">
              <a:spLocks noChangeArrowheads="1"/>
            </p:cNvSpPr>
            <p:nvPr/>
          </p:nvSpPr>
          <p:spPr bwMode="auto">
            <a:xfrm>
              <a:off x="2738967" y="1314226"/>
              <a:ext cx="8458417" cy="5268217"/>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spAutoFit/>
            </a:bodyPr>
            <a:lstStyle/>
            <a:p>
              <a:pPr>
                <a:spcBef>
                  <a:spcPct val="40000"/>
                </a:spcBef>
                <a:tabLst>
                  <a:tab pos="1143000" algn="ctr"/>
                  <a:tab pos="1770063" algn="ctr"/>
                  <a:tab pos="2398713" algn="ctr"/>
                  <a:tab pos="3028950" algn="ctr"/>
                  <a:tab pos="4344988" algn="ctr"/>
                  <a:tab pos="5600700" algn="ctr"/>
                  <a:tab pos="6972300" algn="ctr"/>
                </a:tabLst>
                <a:defRPr/>
              </a:pPr>
              <a:r>
                <a:rPr lang="en-US" sz="1100" b="1" dirty="0">
                  <a:solidFill>
                    <a:srgbClr val="002060"/>
                  </a:solidFill>
                </a:rPr>
                <a:t>Study	  Rehab		   Usual care		Weighted Mean Difference (Random)	   Weight	    Weighted Mean Difference (Random)</a:t>
              </a:r>
            </a:p>
            <a:p>
              <a:pPr>
                <a:lnSpc>
                  <a:spcPct val="90000"/>
                </a:lnSpc>
                <a:spcBef>
                  <a:spcPct val="10000"/>
                </a:spcBef>
                <a:tabLst>
                  <a:tab pos="1143000" algn="ctr"/>
                  <a:tab pos="1770063" algn="ctr"/>
                  <a:tab pos="2398713" algn="ctr"/>
                  <a:tab pos="3028950" algn="ctr"/>
                  <a:tab pos="4344988" algn="ctr"/>
                  <a:tab pos="5600700" algn="ctr"/>
                  <a:tab pos="6972300" algn="ctr"/>
                </a:tabLst>
                <a:defRPr/>
              </a:pPr>
              <a:r>
                <a:rPr lang="en-US" sz="1100" b="1" dirty="0">
                  <a:solidFill>
                    <a:srgbClr val="002060"/>
                  </a:solidFill>
                </a:rPr>
                <a:t>	  N	Mean (SD)	  N	 Mean(SD)	95% </a:t>
              </a:r>
              <a:r>
                <a:rPr lang="en-US" sz="1100" b="1" dirty="0" err="1">
                  <a:solidFill>
                    <a:srgbClr val="002060"/>
                  </a:solidFill>
                </a:rPr>
                <a:t>Cl</a:t>
              </a:r>
              <a:r>
                <a:rPr lang="en-US" sz="1100" b="1" dirty="0">
                  <a:solidFill>
                    <a:srgbClr val="002060"/>
                  </a:solidFill>
                </a:rPr>
                <a:t>	   (%)	95% </a:t>
              </a:r>
              <a:r>
                <a:rPr lang="en-US" sz="1100" b="1" dirty="0" err="1">
                  <a:solidFill>
                    <a:srgbClr val="002060"/>
                  </a:solidFill>
                </a:rPr>
                <a:t>Cl</a:t>
              </a:r>
              <a:r>
                <a:rPr lang="en-US" sz="1100" b="1" dirty="0">
                  <a:solidFill>
                    <a:srgbClr val="002060"/>
                  </a:solidFill>
                </a:rPr>
                <a:t> </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err="1">
                  <a:solidFill>
                    <a:srgbClr val="002060"/>
                  </a:solidFill>
                </a:rPr>
                <a:t>Behnke</a:t>
              </a:r>
              <a:r>
                <a:rPr lang="en-US" sz="1100" dirty="0">
                  <a:solidFill>
                    <a:srgbClr val="002060"/>
                  </a:solidFill>
                </a:rPr>
                <a:t> 2000a	  15	   0.0 (103.40)	   15	     0.0 (65.10)		    5.7	    0.0 [-61.83, 61.83]   </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a:solidFill>
                    <a:srgbClr val="002060"/>
                  </a:solidFill>
                </a:rPr>
                <a:t>Booker 1984	  32	21.00 (85.00)	  37	   5.00 (90.00)		  10.0	16.00 [-25.33, 57.33]  </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err="1">
                  <a:solidFill>
                    <a:srgbClr val="002060"/>
                  </a:solidFill>
                </a:rPr>
                <a:t>Boxall</a:t>
              </a:r>
              <a:r>
                <a:rPr lang="en-US" sz="1100" dirty="0">
                  <a:solidFill>
                    <a:srgbClr val="002060"/>
                  </a:solidFill>
                </a:rPr>
                <a:t> 2005	  23	39.00 (69.60)	  23	   4.20 (75.10)		    9.8	34.80 [-7.05, 76.65]  </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err="1">
                  <a:solidFill>
                    <a:srgbClr val="002060"/>
                  </a:solidFill>
                </a:rPr>
                <a:t>Cambach</a:t>
              </a:r>
              <a:r>
                <a:rPr lang="en-US" sz="1100" dirty="0">
                  <a:solidFill>
                    <a:srgbClr val="002060"/>
                  </a:solidFill>
                </a:rPr>
                <a:t> 1997	  12	51.00 (89.00)	    7	46.00 (79.00)		    4.0	   5.00 [-72.21, 82.21]</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err="1">
                  <a:solidFill>
                    <a:srgbClr val="002060"/>
                  </a:solidFill>
                </a:rPr>
                <a:t>Chlumsky</a:t>
              </a:r>
              <a:r>
                <a:rPr lang="en-US" sz="1100" dirty="0">
                  <a:solidFill>
                    <a:srgbClr val="002060"/>
                  </a:solidFill>
                </a:rPr>
                <a:t> 2001	  13	 54.07 (114.22)	    6	   -5.67 (131.68)		    1.8	  59.74 [-62.56, 182.04]  </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err="1">
                  <a:solidFill>
                    <a:srgbClr val="002060"/>
                  </a:solidFill>
                </a:rPr>
                <a:t>Engsrtm</a:t>
              </a:r>
              <a:r>
                <a:rPr lang="en-US" sz="1100" dirty="0">
                  <a:solidFill>
                    <a:srgbClr val="002060"/>
                  </a:solidFill>
                </a:rPr>
                <a:t> 1999	  26	38.00 (90.00)	  24	    -2.00 (102.00)		    7.1	40.00 [-13.50, 93.50]  </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err="1">
                  <a:solidFill>
                    <a:srgbClr val="002060"/>
                  </a:solidFill>
                </a:rPr>
                <a:t>Finnerty</a:t>
              </a:r>
              <a:r>
                <a:rPr lang="en-US" sz="1100" dirty="0">
                  <a:solidFill>
                    <a:srgbClr val="002060"/>
                  </a:solidFill>
                </a:rPr>
                <a:t> 2001	  22	  75.00 (131.30)	  23	     8.00 (107.00)		    4.8	67.00 [-159.00, 135.59]</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a:solidFill>
                    <a:srgbClr val="002060"/>
                  </a:solidFill>
                </a:rPr>
                <a:t>Goldstein 1994	  36	  32.00 (102.00)	  41	 -11.00 (99.00)		    8.9	43.00 [-2.04, 88.04]</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err="1">
                  <a:solidFill>
                    <a:srgbClr val="002060"/>
                  </a:solidFill>
                </a:rPr>
                <a:t>Gosselink</a:t>
              </a:r>
              <a:r>
                <a:rPr lang="en-US" sz="1100" dirty="0">
                  <a:solidFill>
                    <a:srgbClr val="002060"/>
                  </a:solidFill>
                </a:rPr>
                <a:t> 2000	  34	  58.00 (125.00)	  28	    3.00 (104.00)		    6.5	55.00 [-2.00, 112.00]</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err="1">
                  <a:solidFill>
                    <a:srgbClr val="002060"/>
                  </a:solidFill>
                </a:rPr>
                <a:t>Gell</a:t>
              </a:r>
              <a:r>
                <a:rPr lang="en-US" sz="1100" dirty="0">
                  <a:solidFill>
                    <a:srgbClr val="002060"/>
                  </a:solidFill>
                </a:rPr>
                <a:t> 1995	  29	91.00 (67.00)	  27	   8.00 (67.00)		  11.9	 83.00 [47.88, 118.12]</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err="1">
                  <a:solidFill>
                    <a:srgbClr val="002060"/>
                  </a:solidFill>
                </a:rPr>
                <a:t>Gell</a:t>
              </a:r>
              <a:r>
                <a:rPr lang="en-US" sz="1100" dirty="0">
                  <a:solidFill>
                    <a:srgbClr val="002060"/>
                  </a:solidFill>
                </a:rPr>
                <a:t> 1998	  18	63.00 (92.00)	  17	  -22.00 (72.00)		    6.9	 85.00 [30.43, 139.57]</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a:solidFill>
                    <a:srgbClr val="002060"/>
                  </a:solidFill>
                </a:rPr>
                <a:t>Lake 1990	   7	108.60 (79.00)	    7	  -35.00 (50.00)		    4.8	 143.60 [74.34, 212.86]</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err="1">
                  <a:solidFill>
                    <a:srgbClr val="002060"/>
                  </a:solidFill>
                </a:rPr>
                <a:t>Ringbaek</a:t>
              </a:r>
              <a:r>
                <a:rPr lang="en-US" sz="1100" dirty="0">
                  <a:solidFill>
                    <a:srgbClr val="002060"/>
                  </a:solidFill>
                </a:rPr>
                <a:t> 2000	  17	 10.47 (85.09)	  19	  -18.52 (77.50)		    7.1	 28.99 [-24.40, 82.38]</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a:solidFill>
                    <a:srgbClr val="002060"/>
                  </a:solidFill>
                </a:rPr>
                <a:t>Simpson 1992	  14	  36.00 (102.00)	  14	    7.00 (120.00)		    3.6	  29.00 [-53.50, 111.50]</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a:solidFill>
                    <a:srgbClr val="002060"/>
                  </a:solidFill>
                </a:rPr>
                <a:t>Singh 2003	  20	  54.00 (118.00)	  20	     6.30 (157.00)		    3.3	  47.70 [-38.37, 133.77]</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err="1">
                  <a:solidFill>
                    <a:srgbClr val="002060"/>
                  </a:solidFill>
                </a:rPr>
                <a:t>Wijkstra</a:t>
              </a:r>
              <a:r>
                <a:rPr lang="en-US" sz="1100" dirty="0">
                  <a:solidFill>
                    <a:srgbClr val="002060"/>
                  </a:solidFill>
                </a:rPr>
                <a:t> 1994	  28	  9.00 (87.00)	  15	  -28.00 (141.00)		    3.9	  37.00 [-41.29, 115.29]</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a:solidFill>
                    <a:srgbClr val="002060"/>
                  </a:solidFill>
                </a:rPr>
                <a:t>Total (95% </a:t>
              </a:r>
              <a:r>
                <a:rPr lang="en-US" sz="1100" dirty="0" err="1">
                  <a:solidFill>
                    <a:srgbClr val="002060"/>
                  </a:solidFill>
                </a:rPr>
                <a:t>Cl</a:t>
              </a:r>
              <a:r>
                <a:rPr lang="en-US" sz="1100" dirty="0">
                  <a:solidFill>
                    <a:srgbClr val="002060"/>
                  </a:solidFill>
                </a:rPr>
                <a:t>)	346		323			100.0	48.46 [31.64, 65.28]</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a:solidFill>
                    <a:srgbClr val="002060"/>
                  </a:solidFill>
                </a:rPr>
                <a:t>	Test for heterogeneity chi-square=22.36, </a:t>
              </a:r>
              <a:r>
                <a:rPr lang="en-US" sz="1100" dirty="0" err="1">
                  <a:solidFill>
                    <a:srgbClr val="002060"/>
                  </a:solidFill>
                </a:rPr>
                <a:t>df</a:t>
              </a:r>
              <a:r>
                <a:rPr lang="en-US" sz="1100" dirty="0">
                  <a:solidFill>
                    <a:srgbClr val="002060"/>
                  </a:solidFill>
                </a:rPr>
                <a:t>=15 (</a:t>
              </a:r>
              <a:r>
                <a:rPr lang="en-US" sz="1100" i="1" dirty="0">
                  <a:solidFill>
                    <a:srgbClr val="002060"/>
                  </a:solidFill>
                </a:rPr>
                <a:t>P</a:t>
              </a:r>
              <a:r>
                <a:rPr lang="en-US" sz="1100" dirty="0">
                  <a:solidFill>
                    <a:srgbClr val="002060"/>
                  </a:solidFill>
                </a:rPr>
                <a:t>=0.16): I</a:t>
              </a:r>
              <a:r>
                <a:rPr lang="en-US" sz="1100" baseline="30000" dirty="0">
                  <a:solidFill>
                    <a:srgbClr val="002060"/>
                  </a:solidFill>
                </a:rPr>
                <a:t>2</a:t>
              </a:r>
              <a:r>
                <a:rPr lang="en-US" sz="1100" dirty="0">
                  <a:solidFill>
                    <a:srgbClr val="002060"/>
                  </a:solidFill>
                </a:rPr>
                <a:t>=26%</a:t>
              </a:r>
            </a:p>
            <a:p>
              <a:pPr>
                <a:lnSpc>
                  <a:spcPct val="140000"/>
                </a:lnSpc>
                <a:spcBef>
                  <a:spcPct val="10000"/>
                </a:spcBef>
                <a:tabLst>
                  <a:tab pos="1143000" algn="ctr"/>
                  <a:tab pos="1770063" algn="ctr"/>
                  <a:tab pos="2398713" algn="ctr"/>
                  <a:tab pos="3028950" algn="ctr"/>
                  <a:tab pos="4344988" algn="ctr"/>
                  <a:tab pos="5600700" algn="ctr"/>
                  <a:tab pos="6972300" algn="ctr"/>
                </a:tabLst>
                <a:defRPr/>
              </a:pPr>
              <a:r>
                <a:rPr lang="en-US" sz="1100" dirty="0">
                  <a:solidFill>
                    <a:srgbClr val="002060"/>
                  </a:solidFill>
                </a:rPr>
                <a:t>Test for overall effect Z=5.65   (</a:t>
              </a:r>
              <a:r>
                <a:rPr lang="en-US" sz="1100" i="1" dirty="0">
                  <a:solidFill>
                    <a:srgbClr val="002060"/>
                  </a:solidFill>
                </a:rPr>
                <a:t>P</a:t>
              </a:r>
              <a:r>
                <a:rPr lang="en-US" sz="1100" dirty="0">
                  <a:solidFill>
                    <a:srgbClr val="002060"/>
                  </a:solidFill>
                </a:rPr>
                <a:t>&lt;0.00001)</a:t>
              </a:r>
            </a:p>
          </p:txBody>
        </p:sp>
        <p:sp>
          <p:nvSpPr>
            <p:cNvPr id="27653" name="Line 45"/>
            <p:cNvSpPr>
              <a:spLocks noChangeShapeType="1"/>
            </p:cNvSpPr>
            <p:nvPr/>
          </p:nvSpPr>
          <p:spPr bwMode="auto">
            <a:xfrm>
              <a:off x="2124076" y="1739900"/>
              <a:ext cx="8181975" cy="0"/>
            </a:xfrm>
            <a:prstGeom prst="line">
              <a:avLst/>
            </a:prstGeom>
            <a:noFill/>
            <a:ln w="9525">
              <a:solidFill>
                <a:srgbClr val="002060"/>
              </a:solidFill>
              <a:round/>
              <a:headEnd/>
              <a:tailEnd/>
            </a:ln>
          </p:spPr>
          <p:txBody>
            <a:bodyPr/>
            <a:lstStyle/>
            <a:p>
              <a:endParaRPr lang="en-US" sz="2800">
                <a:solidFill>
                  <a:srgbClr val="FFFFFF"/>
                </a:solidFill>
              </a:endParaRPr>
            </a:p>
          </p:txBody>
        </p:sp>
        <p:sp>
          <p:nvSpPr>
            <p:cNvPr id="65582" name="Text Box 46"/>
            <p:cNvSpPr txBox="1">
              <a:spLocks noChangeArrowheads="1"/>
            </p:cNvSpPr>
            <p:nvPr/>
          </p:nvSpPr>
          <p:spPr bwMode="auto">
            <a:xfrm>
              <a:off x="5737226" y="5672138"/>
              <a:ext cx="263679" cy="18512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lIns="0" tIns="0" rIns="0" bIns="0">
              <a:spAutoFit/>
            </a:bodyPr>
            <a:lstStyle/>
            <a:p>
              <a:pPr>
                <a:defRPr/>
              </a:pPr>
              <a:r>
                <a:rPr lang="en-US" sz="1200" b="1">
                  <a:solidFill>
                    <a:srgbClr val="FFFFFF"/>
                  </a:solidFill>
                </a:rPr>
                <a:t>-100</a:t>
              </a:r>
            </a:p>
          </p:txBody>
        </p:sp>
        <p:sp>
          <p:nvSpPr>
            <p:cNvPr id="27656" name="Line 48"/>
            <p:cNvSpPr>
              <a:spLocks noChangeShapeType="1"/>
            </p:cNvSpPr>
            <p:nvPr/>
          </p:nvSpPr>
          <p:spPr bwMode="auto">
            <a:xfrm>
              <a:off x="2230377" y="6506339"/>
              <a:ext cx="7823200" cy="0"/>
            </a:xfrm>
            <a:prstGeom prst="line">
              <a:avLst/>
            </a:prstGeom>
            <a:noFill/>
            <a:ln w="12700">
              <a:solidFill>
                <a:srgbClr val="002060"/>
              </a:solidFill>
              <a:round/>
              <a:headEnd/>
              <a:tailEnd/>
            </a:ln>
          </p:spPr>
          <p:txBody>
            <a:bodyPr/>
            <a:lstStyle/>
            <a:p>
              <a:endParaRPr lang="en-US" sz="2800">
                <a:solidFill>
                  <a:srgbClr val="FFFFFF"/>
                </a:solidFill>
              </a:endParaRPr>
            </a:p>
          </p:txBody>
        </p:sp>
        <p:grpSp>
          <p:nvGrpSpPr>
            <p:cNvPr id="2" name="Group 49"/>
            <p:cNvGrpSpPr>
              <a:grpSpLocks/>
            </p:cNvGrpSpPr>
            <p:nvPr/>
          </p:nvGrpSpPr>
          <p:grpSpPr bwMode="auto">
            <a:xfrm>
              <a:off x="5897563" y="5271262"/>
              <a:ext cx="1352550" cy="361188"/>
              <a:chOff x="2700" y="3012"/>
              <a:chExt cx="852" cy="316"/>
            </a:xfrm>
          </p:grpSpPr>
          <p:sp>
            <p:nvSpPr>
              <p:cNvPr id="27683" name="Line 50"/>
              <p:cNvSpPr>
                <a:spLocks noChangeShapeType="1"/>
              </p:cNvSpPr>
              <p:nvPr/>
            </p:nvSpPr>
            <p:spPr bwMode="auto">
              <a:xfrm flipV="1">
                <a:off x="2700" y="3228"/>
                <a:ext cx="0" cy="100"/>
              </a:xfrm>
              <a:prstGeom prst="line">
                <a:avLst/>
              </a:prstGeom>
              <a:noFill/>
              <a:ln w="12700">
                <a:solidFill>
                  <a:schemeClr val="bg1"/>
                </a:solidFill>
                <a:round/>
                <a:headEnd/>
                <a:tailEnd/>
              </a:ln>
            </p:spPr>
            <p:txBody>
              <a:bodyPr/>
              <a:lstStyle/>
              <a:p>
                <a:endParaRPr lang="en-US" sz="2800">
                  <a:solidFill>
                    <a:srgbClr val="FFFFFF"/>
                  </a:solidFill>
                </a:endParaRPr>
              </a:p>
            </p:txBody>
          </p:sp>
          <p:sp>
            <p:nvSpPr>
              <p:cNvPr id="27684" name="Line 51"/>
              <p:cNvSpPr>
                <a:spLocks noChangeShapeType="1"/>
              </p:cNvSpPr>
              <p:nvPr/>
            </p:nvSpPr>
            <p:spPr bwMode="auto">
              <a:xfrm flipV="1">
                <a:off x="2913" y="3228"/>
                <a:ext cx="0" cy="100"/>
              </a:xfrm>
              <a:prstGeom prst="line">
                <a:avLst/>
              </a:prstGeom>
              <a:noFill/>
              <a:ln w="12700">
                <a:solidFill>
                  <a:schemeClr val="bg1"/>
                </a:solidFill>
                <a:round/>
                <a:headEnd/>
                <a:tailEnd/>
              </a:ln>
            </p:spPr>
            <p:txBody>
              <a:bodyPr/>
              <a:lstStyle/>
              <a:p>
                <a:endParaRPr lang="en-US" sz="2800">
                  <a:solidFill>
                    <a:srgbClr val="FFFFFF"/>
                  </a:solidFill>
                </a:endParaRPr>
              </a:p>
            </p:txBody>
          </p:sp>
          <p:sp>
            <p:nvSpPr>
              <p:cNvPr id="27685" name="Line 52"/>
              <p:cNvSpPr>
                <a:spLocks noChangeShapeType="1"/>
              </p:cNvSpPr>
              <p:nvPr/>
            </p:nvSpPr>
            <p:spPr bwMode="auto">
              <a:xfrm flipV="1">
                <a:off x="3325" y="3012"/>
                <a:ext cx="0" cy="100"/>
              </a:xfrm>
              <a:prstGeom prst="line">
                <a:avLst/>
              </a:prstGeom>
              <a:noFill/>
              <a:ln w="12700">
                <a:solidFill>
                  <a:schemeClr val="bg1"/>
                </a:solidFill>
                <a:round/>
                <a:headEnd/>
                <a:tailEnd/>
              </a:ln>
            </p:spPr>
            <p:txBody>
              <a:bodyPr/>
              <a:lstStyle/>
              <a:p>
                <a:endParaRPr lang="en-US" sz="2800">
                  <a:solidFill>
                    <a:srgbClr val="FFFFFF"/>
                  </a:solidFill>
                </a:endParaRPr>
              </a:p>
            </p:txBody>
          </p:sp>
          <p:sp>
            <p:nvSpPr>
              <p:cNvPr id="27686" name="Line 53"/>
              <p:cNvSpPr>
                <a:spLocks noChangeShapeType="1"/>
              </p:cNvSpPr>
              <p:nvPr/>
            </p:nvSpPr>
            <p:spPr bwMode="auto">
              <a:xfrm flipV="1">
                <a:off x="3552" y="3228"/>
                <a:ext cx="0" cy="100"/>
              </a:xfrm>
              <a:prstGeom prst="line">
                <a:avLst/>
              </a:prstGeom>
              <a:noFill/>
              <a:ln w="12700">
                <a:solidFill>
                  <a:schemeClr val="bg1"/>
                </a:solidFill>
                <a:round/>
                <a:headEnd/>
                <a:tailEnd/>
              </a:ln>
            </p:spPr>
            <p:txBody>
              <a:bodyPr/>
              <a:lstStyle/>
              <a:p>
                <a:endParaRPr lang="en-US" sz="2800">
                  <a:solidFill>
                    <a:srgbClr val="FFFFFF"/>
                  </a:solidFill>
                </a:endParaRPr>
              </a:p>
            </p:txBody>
          </p:sp>
        </p:grpSp>
        <p:sp>
          <p:nvSpPr>
            <p:cNvPr id="65590" name="Text Box 54"/>
            <p:cNvSpPr txBox="1">
              <a:spLocks noChangeArrowheads="1"/>
            </p:cNvSpPr>
            <p:nvPr/>
          </p:nvSpPr>
          <p:spPr bwMode="auto">
            <a:xfrm>
              <a:off x="6131621" y="5672138"/>
              <a:ext cx="190511" cy="18512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lIns="0" tIns="0" rIns="0" bIns="0">
              <a:spAutoFit/>
            </a:bodyPr>
            <a:lstStyle/>
            <a:p>
              <a:pPr>
                <a:defRPr/>
              </a:pPr>
              <a:r>
                <a:rPr lang="en-US" sz="1200" b="1">
                  <a:solidFill>
                    <a:srgbClr val="FFFFFF"/>
                  </a:solidFill>
                </a:rPr>
                <a:t>-50</a:t>
              </a:r>
            </a:p>
          </p:txBody>
        </p:sp>
        <p:sp>
          <p:nvSpPr>
            <p:cNvPr id="65591" name="Text Box 55"/>
            <p:cNvSpPr txBox="1">
              <a:spLocks noChangeArrowheads="1"/>
            </p:cNvSpPr>
            <p:nvPr/>
          </p:nvSpPr>
          <p:spPr bwMode="auto">
            <a:xfrm>
              <a:off x="6545263" y="5672138"/>
              <a:ext cx="73168" cy="18512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lIns="0" tIns="0" rIns="0" bIns="0">
              <a:spAutoFit/>
            </a:bodyPr>
            <a:lstStyle/>
            <a:p>
              <a:pPr>
                <a:defRPr/>
              </a:pPr>
              <a:r>
                <a:rPr lang="en-US" sz="1200" b="1">
                  <a:solidFill>
                    <a:srgbClr val="FFFFFF"/>
                  </a:solidFill>
                </a:rPr>
                <a:t>0</a:t>
              </a:r>
            </a:p>
          </p:txBody>
        </p:sp>
        <p:sp>
          <p:nvSpPr>
            <p:cNvPr id="65592" name="Text Box 56"/>
            <p:cNvSpPr txBox="1">
              <a:spLocks noChangeArrowheads="1"/>
            </p:cNvSpPr>
            <p:nvPr/>
          </p:nvSpPr>
          <p:spPr bwMode="auto">
            <a:xfrm>
              <a:off x="6834188" y="5672138"/>
              <a:ext cx="146334" cy="18512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lIns="0" tIns="0" rIns="0" bIns="0">
              <a:spAutoFit/>
            </a:bodyPr>
            <a:lstStyle/>
            <a:p>
              <a:pPr>
                <a:defRPr/>
              </a:pPr>
              <a:r>
                <a:rPr lang="en-US" sz="1200" b="1">
                  <a:solidFill>
                    <a:srgbClr val="FFFFFF"/>
                  </a:solidFill>
                </a:rPr>
                <a:t>50</a:t>
              </a:r>
            </a:p>
          </p:txBody>
        </p:sp>
        <p:sp>
          <p:nvSpPr>
            <p:cNvPr id="65593" name="Text Box 57"/>
            <p:cNvSpPr txBox="1">
              <a:spLocks noChangeArrowheads="1"/>
            </p:cNvSpPr>
            <p:nvPr/>
          </p:nvSpPr>
          <p:spPr bwMode="auto">
            <a:xfrm>
              <a:off x="7135813" y="5672138"/>
              <a:ext cx="219502" cy="18512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lIns="0" tIns="0" rIns="0" bIns="0">
              <a:spAutoFit/>
            </a:bodyPr>
            <a:lstStyle/>
            <a:p>
              <a:pPr>
                <a:defRPr/>
              </a:pPr>
              <a:r>
                <a:rPr lang="en-US" sz="1200" b="1">
                  <a:solidFill>
                    <a:srgbClr val="FFFFFF"/>
                  </a:solidFill>
                </a:rPr>
                <a:t>100</a:t>
              </a:r>
            </a:p>
          </p:txBody>
        </p:sp>
        <p:sp>
          <p:nvSpPr>
            <p:cNvPr id="27663" name="Line 61"/>
            <p:cNvSpPr>
              <a:spLocks noChangeShapeType="1"/>
            </p:cNvSpPr>
            <p:nvPr/>
          </p:nvSpPr>
          <p:spPr bwMode="auto">
            <a:xfrm>
              <a:off x="6091239" y="1831975"/>
              <a:ext cx="911225" cy="0"/>
            </a:xfrm>
            <a:prstGeom prst="line">
              <a:avLst/>
            </a:prstGeom>
            <a:noFill/>
            <a:ln w="19050">
              <a:solidFill>
                <a:schemeClr val="accent1"/>
              </a:solidFill>
              <a:round/>
              <a:headEnd/>
              <a:tailEnd/>
            </a:ln>
          </p:spPr>
          <p:txBody>
            <a:bodyPr/>
            <a:lstStyle/>
            <a:p>
              <a:endParaRPr lang="en-US" sz="2800">
                <a:solidFill>
                  <a:srgbClr val="FFFFFF"/>
                </a:solidFill>
              </a:endParaRPr>
            </a:p>
          </p:txBody>
        </p:sp>
        <p:sp>
          <p:nvSpPr>
            <p:cNvPr id="27664" name="Line 62"/>
            <p:cNvSpPr>
              <a:spLocks noChangeShapeType="1"/>
            </p:cNvSpPr>
            <p:nvPr/>
          </p:nvSpPr>
          <p:spPr bwMode="auto">
            <a:xfrm>
              <a:off x="6402388" y="2038350"/>
              <a:ext cx="558800" cy="0"/>
            </a:xfrm>
            <a:prstGeom prst="line">
              <a:avLst/>
            </a:prstGeom>
            <a:noFill/>
            <a:ln w="19050">
              <a:solidFill>
                <a:schemeClr val="accent1"/>
              </a:solidFill>
              <a:round/>
              <a:headEnd/>
              <a:tailEnd/>
            </a:ln>
          </p:spPr>
          <p:txBody>
            <a:bodyPr/>
            <a:lstStyle/>
            <a:p>
              <a:endParaRPr lang="en-US" sz="2800">
                <a:solidFill>
                  <a:srgbClr val="FFFFFF"/>
                </a:solidFill>
              </a:endParaRPr>
            </a:p>
          </p:txBody>
        </p:sp>
        <p:sp>
          <p:nvSpPr>
            <p:cNvPr id="27665" name="Line 63"/>
            <p:cNvSpPr>
              <a:spLocks noChangeShapeType="1"/>
            </p:cNvSpPr>
            <p:nvPr/>
          </p:nvSpPr>
          <p:spPr bwMode="auto">
            <a:xfrm>
              <a:off x="6402389" y="2244725"/>
              <a:ext cx="687387" cy="0"/>
            </a:xfrm>
            <a:prstGeom prst="line">
              <a:avLst/>
            </a:prstGeom>
            <a:noFill/>
            <a:ln w="19050">
              <a:solidFill>
                <a:schemeClr val="accent1"/>
              </a:solidFill>
              <a:round/>
              <a:headEnd/>
              <a:tailEnd/>
            </a:ln>
          </p:spPr>
          <p:txBody>
            <a:bodyPr/>
            <a:lstStyle/>
            <a:p>
              <a:endParaRPr lang="en-US" sz="2800">
                <a:solidFill>
                  <a:srgbClr val="FFFFFF"/>
                </a:solidFill>
              </a:endParaRPr>
            </a:p>
          </p:txBody>
        </p:sp>
        <p:sp>
          <p:nvSpPr>
            <p:cNvPr id="27666" name="Line 64"/>
            <p:cNvSpPr>
              <a:spLocks noChangeShapeType="1"/>
            </p:cNvSpPr>
            <p:nvPr/>
          </p:nvSpPr>
          <p:spPr bwMode="auto">
            <a:xfrm>
              <a:off x="6076950" y="2452688"/>
              <a:ext cx="1073150" cy="0"/>
            </a:xfrm>
            <a:prstGeom prst="line">
              <a:avLst/>
            </a:prstGeom>
            <a:noFill/>
            <a:ln w="19050">
              <a:solidFill>
                <a:schemeClr val="accent1"/>
              </a:solidFill>
              <a:round/>
              <a:headEnd/>
              <a:tailEnd/>
            </a:ln>
          </p:spPr>
          <p:txBody>
            <a:bodyPr/>
            <a:lstStyle/>
            <a:p>
              <a:endParaRPr lang="en-US" sz="2800">
                <a:solidFill>
                  <a:srgbClr val="FFFFFF"/>
                </a:solidFill>
              </a:endParaRPr>
            </a:p>
          </p:txBody>
        </p:sp>
        <p:sp>
          <p:nvSpPr>
            <p:cNvPr id="27667" name="Line 65"/>
            <p:cNvSpPr>
              <a:spLocks noChangeShapeType="1"/>
            </p:cNvSpPr>
            <p:nvPr/>
          </p:nvSpPr>
          <p:spPr bwMode="auto">
            <a:xfrm>
              <a:off x="6127750" y="2659063"/>
              <a:ext cx="1125538" cy="0"/>
            </a:xfrm>
            <a:prstGeom prst="line">
              <a:avLst/>
            </a:prstGeom>
            <a:noFill/>
            <a:ln w="19050">
              <a:solidFill>
                <a:schemeClr val="accent1"/>
              </a:solidFill>
              <a:round/>
              <a:headEnd/>
              <a:tailEnd type="triangle" w="med" len="med"/>
            </a:ln>
          </p:spPr>
          <p:txBody>
            <a:bodyPr/>
            <a:lstStyle/>
            <a:p>
              <a:endParaRPr lang="en-US" sz="2800">
                <a:solidFill>
                  <a:srgbClr val="FFFFFF"/>
                </a:solidFill>
              </a:endParaRPr>
            </a:p>
          </p:txBody>
        </p:sp>
        <p:sp>
          <p:nvSpPr>
            <p:cNvPr id="27668" name="Line 66"/>
            <p:cNvSpPr>
              <a:spLocks noChangeShapeType="1"/>
            </p:cNvSpPr>
            <p:nvPr/>
          </p:nvSpPr>
          <p:spPr bwMode="auto">
            <a:xfrm>
              <a:off x="6470650" y="2867025"/>
              <a:ext cx="725488" cy="0"/>
            </a:xfrm>
            <a:prstGeom prst="line">
              <a:avLst/>
            </a:prstGeom>
            <a:noFill/>
            <a:ln w="19050">
              <a:solidFill>
                <a:schemeClr val="accent1"/>
              </a:solidFill>
              <a:round/>
              <a:headEnd/>
              <a:tailEnd/>
            </a:ln>
          </p:spPr>
          <p:txBody>
            <a:bodyPr/>
            <a:lstStyle/>
            <a:p>
              <a:endParaRPr lang="en-US" sz="2800">
                <a:solidFill>
                  <a:srgbClr val="FFFFFF"/>
                </a:solidFill>
              </a:endParaRPr>
            </a:p>
          </p:txBody>
        </p:sp>
        <p:sp>
          <p:nvSpPr>
            <p:cNvPr id="27669" name="Line 67"/>
            <p:cNvSpPr>
              <a:spLocks noChangeShapeType="1"/>
            </p:cNvSpPr>
            <p:nvPr/>
          </p:nvSpPr>
          <p:spPr bwMode="auto">
            <a:xfrm>
              <a:off x="6546851" y="3073400"/>
              <a:ext cx="715963" cy="0"/>
            </a:xfrm>
            <a:prstGeom prst="line">
              <a:avLst/>
            </a:prstGeom>
            <a:noFill/>
            <a:ln w="19050">
              <a:solidFill>
                <a:schemeClr val="accent1"/>
              </a:solidFill>
              <a:round/>
              <a:headEnd/>
              <a:tailEnd type="triangle" w="med" len="med"/>
            </a:ln>
          </p:spPr>
          <p:txBody>
            <a:bodyPr/>
            <a:lstStyle/>
            <a:p>
              <a:endParaRPr lang="en-US" sz="2800">
                <a:solidFill>
                  <a:srgbClr val="FFFFFF"/>
                </a:solidFill>
              </a:endParaRPr>
            </a:p>
          </p:txBody>
        </p:sp>
        <p:sp>
          <p:nvSpPr>
            <p:cNvPr id="27670" name="Line 68"/>
            <p:cNvSpPr>
              <a:spLocks noChangeShapeType="1"/>
            </p:cNvSpPr>
            <p:nvPr/>
          </p:nvSpPr>
          <p:spPr bwMode="auto">
            <a:xfrm>
              <a:off x="6546850" y="3281363"/>
              <a:ext cx="615950" cy="0"/>
            </a:xfrm>
            <a:prstGeom prst="line">
              <a:avLst/>
            </a:prstGeom>
            <a:noFill/>
            <a:ln w="19050">
              <a:solidFill>
                <a:schemeClr val="accent1"/>
              </a:solidFill>
              <a:round/>
              <a:headEnd/>
              <a:tailEnd/>
            </a:ln>
          </p:spPr>
          <p:txBody>
            <a:bodyPr/>
            <a:lstStyle/>
            <a:p>
              <a:endParaRPr lang="en-US" sz="2800">
                <a:solidFill>
                  <a:srgbClr val="FFFFFF"/>
                </a:solidFill>
              </a:endParaRPr>
            </a:p>
          </p:txBody>
        </p:sp>
        <p:sp>
          <p:nvSpPr>
            <p:cNvPr id="27671" name="Line 69"/>
            <p:cNvSpPr>
              <a:spLocks noChangeShapeType="1"/>
            </p:cNvSpPr>
            <p:nvPr/>
          </p:nvSpPr>
          <p:spPr bwMode="auto">
            <a:xfrm>
              <a:off x="6556375" y="3497263"/>
              <a:ext cx="711200" cy="0"/>
            </a:xfrm>
            <a:prstGeom prst="line">
              <a:avLst/>
            </a:prstGeom>
            <a:noFill/>
            <a:ln w="19050">
              <a:solidFill>
                <a:schemeClr val="accent1"/>
              </a:solidFill>
              <a:round/>
              <a:headEnd/>
              <a:tailEnd type="triangle" w="med" len="med"/>
            </a:ln>
          </p:spPr>
          <p:txBody>
            <a:bodyPr/>
            <a:lstStyle/>
            <a:p>
              <a:endParaRPr lang="en-US" sz="2800">
                <a:solidFill>
                  <a:srgbClr val="FFFFFF"/>
                </a:solidFill>
              </a:endParaRPr>
            </a:p>
          </p:txBody>
        </p:sp>
        <p:sp>
          <p:nvSpPr>
            <p:cNvPr id="27672" name="Line 70"/>
            <p:cNvSpPr>
              <a:spLocks noChangeShapeType="1"/>
            </p:cNvSpPr>
            <p:nvPr/>
          </p:nvSpPr>
          <p:spPr bwMode="auto">
            <a:xfrm>
              <a:off x="6889751" y="3694113"/>
              <a:ext cx="377825" cy="0"/>
            </a:xfrm>
            <a:prstGeom prst="line">
              <a:avLst/>
            </a:prstGeom>
            <a:noFill/>
            <a:ln w="19050">
              <a:solidFill>
                <a:schemeClr val="accent1"/>
              </a:solidFill>
              <a:round/>
              <a:headEnd/>
              <a:tailEnd type="triangle" w="med" len="med"/>
            </a:ln>
          </p:spPr>
          <p:txBody>
            <a:bodyPr/>
            <a:lstStyle/>
            <a:p>
              <a:endParaRPr lang="en-US" sz="2800">
                <a:solidFill>
                  <a:srgbClr val="FFFFFF"/>
                </a:solidFill>
              </a:endParaRPr>
            </a:p>
          </p:txBody>
        </p:sp>
        <p:sp>
          <p:nvSpPr>
            <p:cNvPr id="27673" name="Line 71"/>
            <p:cNvSpPr>
              <a:spLocks noChangeShapeType="1"/>
            </p:cNvSpPr>
            <p:nvPr/>
          </p:nvSpPr>
          <p:spPr bwMode="auto">
            <a:xfrm>
              <a:off x="6784976" y="3902075"/>
              <a:ext cx="468313" cy="0"/>
            </a:xfrm>
            <a:prstGeom prst="line">
              <a:avLst/>
            </a:prstGeom>
            <a:noFill/>
            <a:ln w="19050">
              <a:solidFill>
                <a:schemeClr val="accent1"/>
              </a:solidFill>
              <a:round/>
              <a:headEnd/>
              <a:tailEnd type="triangle" w="med" len="med"/>
            </a:ln>
          </p:spPr>
          <p:txBody>
            <a:bodyPr/>
            <a:lstStyle/>
            <a:p>
              <a:endParaRPr lang="en-US" sz="2800">
                <a:solidFill>
                  <a:srgbClr val="FFFFFF"/>
                </a:solidFill>
              </a:endParaRPr>
            </a:p>
          </p:txBody>
        </p:sp>
        <p:sp>
          <p:nvSpPr>
            <p:cNvPr id="27674" name="Line 72"/>
            <p:cNvSpPr>
              <a:spLocks noChangeShapeType="1"/>
            </p:cNvSpPr>
            <p:nvPr/>
          </p:nvSpPr>
          <p:spPr bwMode="auto">
            <a:xfrm>
              <a:off x="6370638" y="4316413"/>
              <a:ext cx="773112" cy="0"/>
            </a:xfrm>
            <a:prstGeom prst="line">
              <a:avLst/>
            </a:prstGeom>
            <a:noFill/>
            <a:ln w="19050">
              <a:solidFill>
                <a:schemeClr val="accent1"/>
              </a:solidFill>
              <a:round/>
              <a:headEnd/>
              <a:tailEnd/>
            </a:ln>
          </p:spPr>
          <p:txBody>
            <a:bodyPr/>
            <a:lstStyle/>
            <a:p>
              <a:endParaRPr lang="en-US" sz="2800">
                <a:solidFill>
                  <a:srgbClr val="FFFFFF"/>
                </a:solidFill>
              </a:endParaRPr>
            </a:p>
          </p:txBody>
        </p:sp>
        <p:sp>
          <p:nvSpPr>
            <p:cNvPr id="27675" name="Line 73"/>
            <p:cNvSpPr>
              <a:spLocks noChangeShapeType="1"/>
            </p:cNvSpPr>
            <p:nvPr/>
          </p:nvSpPr>
          <p:spPr bwMode="auto">
            <a:xfrm>
              <a:off x="6189664" y="4522788"/>
              <a:ext cx="1082675" cy="0"/>
            </a:xfrm>
            <a:prstGeom prst="line">
              <a:avLst/>
            </a:prstGeom>
            <a:noFill/>
            <a:ln w="19050">
              <a:solidFill>
                <a:schemeClr val="accent1"/>
              </a:solidFill>
              <a:round/>
              <a:headEnd/>
              <a:tailEnd type="triangle" w="med" len="med"/>
            </a:ln>
          </p:spPr>
          <p:txBody>
            <a:bodyPr/>
            <a:lstStyle/>
            <a:p>
              <a:endParaRPr lang="en-US" sz="2800">
                <a:solidFill>
                  <a:srgbClr val="FFFFFF"/>
                </a:solidFill>
              </a:endParaRPr>
            </a:p>
          </p:txBody>
        </p:sp>
        <p:sp>
          <p:nvSpPr>
            <p:cNvPr id="27676" name="Line 74"/>
            <p:cNvSpPr>
              <a:spLocks noChangeShapeType="1"/>
            </p:cNvSpPr>
            <p:nvPr/>
          </p:nvSpPr>
          <p:spPr bwMode="auto">
            <a:xfrm>
              <a:off x="6294439" y="4730750"/>
              <a:ext cx="949325" cy="0"/>
            </a:xfrm>
            <a:prstGeom prst="line">
              <a:avLst/>
            </a:prstGeom>
            <a:noFill/>
            <a:ln w="19050">
              <a:solidFill>
                <a:schemeClr val="accent1"/>
              </a:solidFill>
              <a:round/>
              <a:headEnd/>
              <a:tailEnd type="triangle" w="med" len="med"/>
            </a:ln>
          </p:spPr>
          <p:txBody>
            <a:bodyPr/>
            <a:lstStyle/>
            <a:p>
              <a:endParaRPr lang="en-US" sz="2800">
                <a:solidFill>
                  <a:srgbClr val="FFFFFF"/>
                </a:solidFill>
              </a:endParaRPr>
            </a:p>
          </p:txBody>
        </p:sp>
        <p:sp>
          <p:nvSpPr>
            <p:cNvPr id="27677" name="Line 75"/>
            <p:cNvSpPr>
              <a:spLocks noChangeShapeType="1"/>
            </p:cNvSpPr>
            <p:nvPr/>
          </p:nvSpPr>
          <p:spPr bwMode="auto">
            <a:xfrm>
              <a:off x="6280151" y="4937125"/>
              <a:ext cx="1001713" cy="0"/>
            </a:xfrm>
            <a:prstGeom prst="line">
              <a:avLst/>
            </a:prstGeom>
            <a:noFill/>
            <a:ln w="19050">
              <a:solidFill>
                <a:schemeClr val="accent1"/>
              </a:solidFill>
              <a:round/>
              <a:headEnd/>
              <a:tailEnd type="triangle" w="med" len="med"/>
            </a:ln>
          </p:spPr>
          <p:txBody>
            <a:bodyPr/>
            <a:lstStyle/>
            <a:p>
              <a:endParaRPr lang="en-US" sz="2800">
                <a:solidFill>
                  <a:srgbClr val="FFFFFF"/>
                </a:solidFill>
              </a:endParaRPr>
            </a:p>
          </p:txBody>
        </p:sp>
        <p:sp>
          <p:nvSpPr>
            <p:cNvPr id="27678" name="Line 77"/>
            <p:cNvSpPr>
              <a:spLocks noChangeShapeType="1"/>
            </p:cNvSpPr>
            <p:nvPr/>
          </p:nvSpPr>
          <p:spPr bwMode="auto">
            <a:xfrm>
              <a:off x="7075489" y="4108450"/>
              <a:ext cx="211137" cy="0"/>
            </a:xfrm>
            <a:prstGeom prst="line">
              <a:avLst/>
            </a:prstGeom>
            <a:noFill/>
            <a:ln w="19050">
              <a:solidFill>
                <a:schemeClr val="accent1"/>
              </a:solidFill>
              <a:round/>
              <a:headEnd/>
              <a:tailEnd type="triangle" w="med" len="med"/>
            </a:ln>
          </p:spPr>
          <p:txBody>
            <a:bodyPr/>
            <a:lstStyle/>
            <a:p>
              <a:endParaRPr lang="en-US" sz="2800">
                <a:solidFill>
                  <a:srgbClr val="FFFFFF"/>
                </a:solidFill>
              </a:endParaRPr>
            </a:p>
          </p:txBody>
        </p:sp>
        <p:sp>
          <p:nvSpPr>
            <p:cNvPr id="27682" name="Oval 37"/>
            <p:cNvSpPr>
              <a:spLocks noChangeArrowheads="1"/>
            </p:cNvSpPr>
            <p:nvPr/>
          </p:nvSpPr>
          <p:spPr bwMode="auto">
            <a:xfrm>
              <a:off x="4296795" y="5997733"/>
              <a:ext cx="798512" cy="607400"/>
            </a:xfrm>
            <a:prstGeom prst="ellipse">
              <a:avLst/>
            </a:prstGeom>
            <a:noFill/>
            <a:ln w="28575" algn="ctr">
              <a:solidFill>
                <a:srgbClr val="FF0000"/>
              </a:solidFill>
              <a:round/>
              <a:headEnd/>
              <a:tailEnd/>
            </a:ln>
          </p:spPr>
          <p:txBody>
            <a:bodyPr lIns="0" tIns="0" rIns="0" bIns="0">
              <a:spAutoFit/>
            </a:bodyPr>
            <a:lstStyle/>
            <a:p>
              <a:pPr>
                <a:tabLst>
                  <a:tab pos="1885950" algn="ctr"/>
                  <a:tab pos="2743200" algn="ctr"/>
                  <a:tab pos="4400550" algn="ctr"/>
                  <a:tab pos="6115050" algn="ctr"/>
                  <a:tab pos="7258050" algn="ctr"/>
                </a:tabLst>
              </a:pPr>
              <a:endParaRPr lang="en-GB" sz="2800">
                <a:solidFill>
                  <a:srgbClr val="FFFFFF"/>
                </a:solidFill>
              </a:endParaRPr>
            </a:p>
          </p:txBody>
        </p:sp>
        <p:sp>
          <p:nvSpPr>
            <p:cNvPr id="42" name="Diamond 41"/>
            <p:cNvSpPr/>
            <p:nvPr/>
          </p:nvSpPr>
          <p:spPr bwMode="auto">
            <a:xfrm>
              <a:off x="6768528" y="5128215"/>
              <a:ext cx="374209" cy="141857"/>
            </a:xfrm>
            <a:prstGeom prst="diamond">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800">
                <a:solidFill>
                  <a:srgbClr val="000000"/>
                </a:solidFill>
                <a:latin typeface="Arial" charset="0"/>
              </a:endParaRPr>
            </a:p>
          </p:txBody>
        </p:sp>
      </p:grpSp>
    </p:spTree>
    <p:extLst>
      <p:ext uri="{BB962C8B-B14F-4D97-AF65-F5344CB8AC3E}">
        <p14:creationId xmlns:p14="http://schemas.microsoft.com/office/powerpoint/2010/main" val="54874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a:stretch>
            <a:fillRect/>
          </a:stretch>
        </p:blipFill>
        <p:spPr>
          <a:xfrm>
            <a:off x="641131" y="0"/>
            <a:ext cx="5372100" cy="6858000"/>
          </a:xfrm>
          <a:prstGeom prst="rect">
            <a:avLst/>
          </a:prstGeom>
        </p:spPr>
      </p:pic>
      <p:sp>
        <p:nvSpPr>
          <p:cNvPr id="5" name="Picture Placeholder 4"/>
          <p:cNvSpPr>
            <a:spLocks noGrp="1"/>
          </p:cNvSpPr>
          <p:nvPr>
            <p:ph type="pic" sz="quarter" idx="13"/>
          </p:nvPr>
        </p:nvSpPr>
        <p:spPr/>
      </p:sp>
      <p:sp>
        <p:nvSpPr>
          <p:cNvPr id="3" name="Title 2"/>
          <p:cNvSpPr>
            <a:spLocks noGrp="1"/>
          </p:cNvSpPr>
          <p:nvPr>
            <p:ph type="title"/>
          </p:nvPr>
        </p:nvSpPr>
        <p:spPr>
          <a:xfrm>
            <a:off x="6173712" y="3527964"/>
            <a:ext cx="6018290" cy="1325563"/>
          </a:xfrm>
          <a:noFill/>
        </p:spPr>
        <p:txBody>
          <a:bodyPr>
            <a:noAutofit/>
          </a:bodyPr>
          <a:lstStyle/>
          <a:p>
            <a:r>
              <a:rPr lang="en-US" sz="4000" b="1" dirty="0" smtClean="0">
                <a:solidFill>
                  <a:schemeClr val="tx2"/>
                </a:solidFill>
              </a:rPr>
              <a:t>VẬN ĐỘNG TRONG </a:t>
            </a:r>
            <a:br>
              <a:rPr lang="en-US" sz="4000" b="1" dirty="0" smtClean="0">
                <a:solidFill>
                  <a:schemeClr val="tx2"/>
                </a:solidFill>
              </a:rPr>
            </a:br>
            <a:r>
              <a:rPr lang="en-US" sz="4000" b="1" dirty="0" smtClean="0">
                <a:solidFill>
                  <a:schemeClr val="tx2"/>
                </a:solidFill>
              </a:rPr>
              <a:t>PHCNHH BN COPD</a:t>
            </a:r>
            <a:endParaRPr lang="en-US" sz="4000" b="1" dirty="0">
              <a:solidFill>
                <a:schemeClr val="tx2"/>
              </a:solidFill>
            </a:endParaRPr>
          </a:p>
        </p:txBody>
      </p:sp>
      <p:pic>
        <p:nvPicPr>
          <p:cNvPr id="9" name="Picture 8"/>
          <p:cNvPicPr>
            <a:picLocks noChangeAspect="1"/>
          </p:cNvPicPr>
          <p:nvPr/>
        </p:nvPicPr>
        <p:blipFill>
          <a:blip/>
          <a:stretch>
            <a:fillRect/>
          </a:stretch>
        </p:blipFill>
        <p:spPr>
          <a:xfrm>
            <a:off x="6013231" y="5819775"/>
            <a:ext cx="2419350" cy="209550"/>
          </a:xfrm>
          <a:prstGeom prst="rect">
            <a:avLst/>
          </a:prstGeom>
        </p:spPr>
      </p:pic>
      <p:pic>
        <p:nvPicPr>
          <p:cNvPr id="10" name="Picture 9"/>
          <p:cNvPicPr>
            <a:picLocks noChangeAspect="1"/>
          </p:cNvPicPr>
          <p:nvPr/>
        </p:nvPicPr>
        <p:blipFill>
          <a:blip/>
          <a:stretch>
            <a:fillRect/>
          </a:stretch>
        </p:blipFill>
        <p:spPr>
          <a:xfrm>
            <a:off x="8196980" y="5819775"/>
            <a:ext cx="2038350" cy="209550"/>
          </a:xfrm>
          <a:prstGeom prst="rect">
            <a:avLst/>
          </a:prstGeom>
        </p:spPr>
      </p:pic>
      <p:pic>
        <p:nvPicPr>
          <p:cNvPr id="11" name="Picture 10"/>
          <p:cNvPicPr>
            <a:picLocks noChangeAspect="1"/>
          </p:cNvPicPr>
          <p:nvPr/>
        </p:nvPicPr>
        <p:blipFill>
          <a:blip/>
          <a:stretch>
            <a:fillRect/>
          </a:stretch>
        </p:blipFill>
        <p:spPr>
          <a:xfrm>
            <a:off x="10235330" y="5819775"/>
            <a:ext cx="1482944" cy="209549"/>
          </a:xfrm>
          <a:prstGeom prst="rect">
            <a:avLst/>
          </a:prstGeom>
        </p:spPr>
      </p:pic>
    </p:spTree>
    <p:extLst>
      <p:ext uri="{BB962C8B-B14F-4D97-AF65-F5344CB8AC3E}">
        <p14:creationId xmlns:p14="http://schemas.microsoft.com/office/powerpoint/2010/main" val="256766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NỘI DUNG</a:t>
            </a:r>
            <a:endParaRPr lang="en-US" dirty="0"/>
          </a:p>
        </p:txBody>
      </p:sp>
      <p:sp>
        <p:nvSpPr>
          <p:cNvPr id="3" name="Content Placeholder 2"/>
          <p:cNvSpPr>
            <a:spLocks noGrp="1"/>
          </p:cNvSpPr>
          <p:nvPr>
            <p:ph idx="1"/>
          </p:nvPr>
        </p:nvSpPr>
        <p:spPr>
          <a:xfrm>
            <a:off x="1097280" y="2259724"/>
            <a:ext cx="10058400" cy="3609370"/>
          </a:xfrm>
        </p:spPr>
        <p:txBody>
          <a:bodyPr/>
          <a:lstStyle/>
          <a:p>
            <a:pPr>
              <a:buFont typeface="Wingdings" panose="05000000000000000000" pitchFamily="2" charset="2"/>
              <a:buChar char="§"/>
            </a:pPr>
            <a:r>
              <a:rPr lang="en-US" dirty="0" smtClean="0"/>
              <a:t> </a:t>
            </a:r>
            <a:r>
              <a:rPr lang="en-US" sz="3200" dirty="0" err="1" smtClean="0"/>
              <a:t>Tổng</a:t>
            </a:r>
            <a:r>
              <a:rPr lang="en-US" sz="3200" dirty="0" smtClean="0"/>
              <a:t> </a:t>
            </a:r>
            <a:r>
              <a:rPr lang="en-US" sz="3200" dirty="0" err="1" smtClean="0"/>
              <a:t>quan</a:t>
            </a:r>
            <a:r>
              <a:rPr lang="en-US" sz="3200" dirty="0" smtClean="0"/>
              <a:t> </a:t>
            </a:r>
            <a:r>
              <a:rPr lang="en-US" sz="3200" dirty="0" err="1" smtClean="0"/>
              <a:t>về</a:t>
            </a:r>
            <a:r>
              <a:rPr lang="en-US" sz="3200" dirty="0" smtClean="0"/>
              <a:t> BPTNMT</a:t>
            </a:r>
          </a:p>
          <a:p>
            <a:pPr>
              <a:buFont typeface="Wingdings" panose="05000000000000000000" pitchFamily="2" charset="2"/>
              <a:buChar char="§"/>
            </a:pPr>
            <a:r>
              <a:rPr lang="en-US" sz="3200" dirty="0" smtClean="0"/>
              <a:t> </a:t>
            </a:r>
            <a:r>
              <a:rPr lang="en-US" sz="3200" dirty="0" err="1" smtClean="0"/>
              <a:t>Lợi</a:t>
            </a:r>
            <a:r>
              <a:rPr lang="en-US" sz="3200" dirty="0" smtClean="0"/>
              <a:t> </a:t>
            </a:r>
            <a:r>
              <a:rPr lang="en-US" sz="3200" dirty="0" err="1" smtClean="0"/>
              <a:t>ích</a:t>
            </a:r>
            <a:r>
              <a:rPr lang="en-US" sz="3200" dirty="0" smtClean="0"/>
              <a:t> </a:t>
            </a:r>
            <a:r>
              <a:rPr lang="en-US" sz="3200" dirty="0" err="1" smtClean="0"/>
              <a:t>của</a:t>
            </a:r>
            <a:r>
              <a:rPr lang="en-US" sz="3200" dirty="0" smtClean="0"/>
              <a:t> </a:t>
            </a:r>
            <a:r>
              <a:rPr lang="en-US" sz="3200" dirty="0" err="1" smtClean="0"/>
              <a:t>chương</a:t>
            </a:r>
            <a:r>
              <a:rPr lang="en-US" sz="3200" dirty="0" smtClean="0"/>
              <a:t> </a:t>
            </a:r>
            <a:r>
              <a:rPr lang="en-US" sz="3200" dirty="0" err="1" smtClean="0"/>
              <a:t>trình</a:t>
            </a:r>
            <a:r>
              <a:rPr lang="en-US" sz="3200" dirty="0" smtClean="0"/>
              <a:t> PHCNHH</a:t>
            </a:r>
          </a:p>
          <a:p>
            <a:pPr>
              <a:buFont typeface="Wingdings" panose="05000000000000000000" pitchFamily="2" charset="2"/>
              <a:buChar char="§"/>
            </a:pPr>
            <a:r>
              <a:rPr lang="en-US" sz="3200" dirty="0"/>
              <a:t> </a:t>
            </a:r>
            <a:r>
              <a:rPr lang="en-US" sz="3200" dirty="0" err="1" smtClean="0"/>
              <a:t>Các</a:t>
            </a:r>
            <a:r>
              <a:rPr lang="en-US" sz="3200" dirty="0" smtClean="0"/>
              <a:t> </a:t>
            </a:r>
            <a:r>
              <a:rPr lang="en-US" sz="3200" dirty="0" err="1" smtClean="0"/>
              <a:t>thành</a:t>
            </a:r>
            <a:r>
              <a:rPr lang="en-US" sz="3200" dirty="0" smtClean="0"/>
              <a:t> </a:t>
            </a:r>
            <a:r>
              <a:rPr lang="en-US" sz="3200" dirty="0" err="1" smtClean="0"/>
              <a:t>phần</a:t>
            </a:r>
            <a:r>
              <a:rPr lang="en-US" sz="3200" dirty="0" smtClean="0"/>
              <a:t> </a:t>
            </a:r>
            <a:r>
              <a:rPr lang="en-US" sz="3200" dirty="0" err="1" smtClean="0"/>
              <a:t>của</a:t>
            </a:r>
            <a:r>
              <a:rPr lang="en-US" sz="3200" dirty="0" smtClean="0"/>
              <a:t> </a:t>
            </a:r>
            <a:r>
              <a:rPr lang="en-US" sz="3200" dirty="0" err="1" smtClean="0"/>
              <a:t>chương</a:t>
            </a:r>
            <a:r>
              <a:rPr lang="en-US" sz="3200" dirty="0" smtClean="0"/>
              <a:t> </a:t>
            </a:r>
            <a:r>
              <a:rPr lang="en-US" sz="3200" dirty="0" err="1" smtClean="0"/>
              <a:t>trình</a:t>
            </a:r>
            <a:r>
              <a:rPr lang="en-US" sz="3200" dirty="0" smtClean="0"/>
              <a:t> PHCNHH</a:t>
            </a:r>
          </a:p>
          <a:p>
            <a:pPr>
              <a:buFont typeface="Wingdings" panose="05000000000000000000" pitchFamily="2" charset="2"/>
              <a:buChar char="§"/>
            </a:pPr>
            <a:r>
              <a:rPr lang="en-US" sz="3200" dirty="0"/>
              <a:t> </a:t>
            </a:r>
            <a:r>
              <a:rPr lang="en-US" sz="3200" dirty="0" err="1" smtClean="0"/>
              <a:t>Xây</a:t>
            </a:r>
            <a:r>
              <a:rPr lang="en-US" sz="3200" dirty="0" smtClean="0"/>
              <a:t> </a:t>
            </a:r>
            <a:r>
              <a:rPr lang="en-US" sz="3200" dirty="0" err="1" smtClean="0"/>
              <a:t>dựng</a:t>
            </a:r>
            <a:r>
              <a:rPr lang="en-US" sz="3200" dirty="0" smtClean="0"/>
              <a:t> </a:t>
            </a:r>
            <a:r>
              <a:rPr lang="en-US" sz="3200" dirty="0" err="1" smtClean="0"/>
              <a:t>đơn</a:t>
            </a:r>
            <a:r>
              <a:rPr lang="en-US" sz="3200" dirty="0" smtClean="0"/>
              <a:t> </a:t>
            </a:r>
            <a:r>
              <a:rPr lang="en-US" sz="3200" dirty="0" err="1" smtClean="0"/>
              <a:t>vị</a:t>
            </a:r>
            <a:r>
              <a:rPr lang="en-US" sz="3200" dirty="0" smtClean="0"/>
              <a:t> PHCNHH </a:t>
            </a:r>
            <a:r>
              <a:rPr lang="en-US" sz="3200" dirty="0" err="1" smtClean="0"/>
              <a:t>tại</a:t>
            </a:r>
            <a:r>
              <a:rPr lang="en-US" sz="3200" dirty="0" smtClean="0"/>
              <a:t> </a:t>
            </a:r>
            <a:r>
              <a:rPr lang="en-US" sz="3200" dirty="0" err="1" smtClean="0"/>
              <a:t>chỗ</a:t>
            </a:r>
            <a:endParaRPr lang="en-US" sz="3200" dirty="0"/>
          </a:p>
        </p:txBody>
      </p:sp>
      <p:sp>
        <p:nvSpPr>
          <p:cNvPr id="6" name="Picture Placeholder 22">
            <a:extLst>
              <a:ext uri="{FF2B5EF4-FFF2-40B4-BE49-F238E27FC236}">
                <a16:creationId xmlns:a16="http://schemas.microsoft.com/office/drawing/2014/main" id="{26619E66-5354-4D60-8529-27917AC037C0}"/>
              </a:ext>
            </a:extLst>
          </p:cNvPr>
          <p:cNvSpPr txBox="1">
            <a:spLocks/>
          </p:cNvSpPr>
          <p:nvPr/>
        </p:nvSpPr>
        <p:spPr>
          <a:xfrm>
            <a:off x="8345214" y="0"/>
            <a:ext cx="3846787" cy="3605047"/>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blipFill>
            <a:blip/>
            <a:stretch>
              <a:fillRect/>
            </a:stretch>
          </a:blipFill>
        </p:spPr>
        <p:txBody>
          <a:bodyPr wrap="square" anchor="ctr">
            <a:noAutofit/>
          </a:bodyPr>
          <a:lstStyle>
            <a:lvl1pPr marL="0" indent="0" algn="ctr"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800" kern="1200">
                <a:solidFill>
                  <a:schemeClr val="accent1">
                    <a:lumMod val="7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Calibri" pitchFamily="34" charset="0"/>
              <a:buChar char="◦"/>
              <a:defRPr sz="2400" kern="1200">
                <a:solidFill>
                  <a:schemeClr val="accent1">
                    <a:lumMod val="7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accent1">
                    <a:lumMod val="7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accent1">
                    <a:lumMod val="7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accent1">
                    <a:lumMod val="7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mtClean="0"/>
              <a:t>Click icon to add picture</a:t>
            </a:r>
            <a:endParaRPr lang="en-IN" dirty="0"/>
          </a:p>
        </p:txBody>
      </p:sp>
    </p:spTree>
    <p:extLst>
      <p:ext uri="{BB962C8B-B14F-4D97-AF65-F5344CB8AC3E}">
        <p14:creationId xmlns:p14="http://schemas.microsoft.com/office/powerpoint/2010/main" val="1553563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98330" y="941005"/>
            <a:ext cx="10396882" cy="370002"/>
          </a:xfrm>
        </p:spPr>
        <p:txBody>
          <a:bodyPr>
            <a:noAutofit/>
          </a:bodyPr>
          <a:lstStyle/>
          <a:p>
            <a:pPr eaLnBrk="1" hangingPunct="1"/>
            <a:r>
              <a:rPr lang="en-US" altLang="en-US" dirty="0" smtClean="0">
                <a:solidFill>
                  <a:schemeClr val="accent2"/>
                </a:solidFill>
                <a:effectLst>
                  <a:outerShdw blurRad="38100" dist="38100" dir="2700000" algn="tl">
                    <a:srgbClr val="000000">
                      <a:alpha val="43137"/>
                    </a:srgbClr>
                  </a:outerShdw>
                </a:effectLst>
              </a:rPr>
              <a:t>TẬP VẬN ĐỘNG</a:t>
            </a:r>
            <a:endParaRPr lang="vi-VN" altLang="en-US" dirty="0" smtClean="0">
              <a:solidFill>
                <a:schemeClr val="accent2"/>
              </a:solidFill>
              <a:effectLst>
                <a:outerShdw blurRad="38100" dist="38100" dir="2700000" algn="tl">
                  <a:srgbClr val="000000">
                    <a:alpha val="43137"/>
                  </a:srgbClr>
                </a:outerShdw>
              </a:effectLst>
            </a:endParaRPr>
          </a:p>
        </p:txBody>
      </p:sp>
      <p:sp>
        <p:nvSpPr>
          <p:cNvPr id="31747" name="Content Placeholder 2"/>
          <p:cNvSpPr>
            <a:spLocks noGrp="1"/>
          </p:cNvSpPr>
          <p:nvPr>
            <p:ph idx="4294967295"/>
          </p:nvPr>
        </p:nvSpPr>
        <p:spPr>
          <a:xfrm>
            <a:off x="121185" y="1713186"/>
            <a:ext cx="11077903" cy="3399743"/>
          </a:xfrm>
          <a:prstGeom prst="rect">
            <a:avLst/>
          </a:prstGeom>
        </p:spPr>
        <p:txBody>
          <a:bodyPr/>
          <a:lstStyle/>
          <a:p>
            <a:r>
              <a:rPr lang="en-US" altLang="en-US" sz="3200" dirty="0"/>
              <a:t>  </a:t>
            </a:r>
            <a:r>
              <a:rPr lang="en-US" altLang="en-US" sz="2800" dirty="0"/>
              <a:t>Hai cách tập vận động:</a:t>
            </a:r>
          </a:p>
          <a:p>
            <a:pPr marL="457200" lvl="1" indent="0" eaLnBrk="1" hangingPunct="1">
              <a:buNone/>
            </a:pPr>
            <a:r>
              <a:rPr lang="en-US" altLang="en-US" sz="2800" dirty="0" smtClean="0"/>
              <a:t>- Tăng </a:t>
            </a:r>
            <a:r>
              <a:rPr lang="en-US" altLang="en-US" sz="2800" dirty="0"/>
              <a:t>sức bền (Endurance training</a:t>
            </a:r>
            <a:r>
              <a:rPr lang="en-US" altLang="en-US" sz="2800" dirty="0" smtClean="0"/>
              <a:t>)</a:t>
            </a:r>
            <a:endParaRPr lang="en-US" altLang="en-US" sz="2800" dirty="0"/>
          </a:p>
          <a:p>
            <a:pPr marL="457200" lvl="1" indent="0">
              <a:buNone/>
            </a:pPr>
            <a:r>
              <a:rPr lang="en-US" altLang="en-US" sz="2800" dirty="0" smtClean="0"/>
              <a:t>- Tăng </a:t>
            </a:r>
            <a:r>
              <a:rPr lang="en-US" altLang="en-US" sz="2800" dirty="0"/>
              <a:t>sức cơ (Strenght </a:t>
            </a:r>
            <a:r>
              <a:rPr lang="en-US" altLang="en-US" sz="2800" dirty="0" smtClean="0"/>
              <a:t>/Resistance training)</a:t>
            </a:r>
            <a:endParaRPr lang="en-US" altLang="en-US" sz="2800" dirty="0"/>
          </a:p>
          <a:p>
            <a:r>
              <a:rPr lang="en-US" altLang="en-US" sz="1800" dirty="0" smtClean="0"/>
              <a:t>  </a:t>
            </a:r>
            <a:r>
              <a:rPr lang="en-US" altLang="en-US" sz="2800" dirty="0" smtClean="0"/>
              <a:t>Tập </a:t>
            </a:r>
            <a:r>
              <a:rPr lang="en-US" altLang="en-US" sz="2800" dirty="0"/>
              <a:t>sức bền là trọng tâm của chương trình vận động nhưng phối hợp cả hai cách tập có tác dụng  tối ưu.</a:t>
            </a:r>
          </a:p>
          <a:p>
            <a:pPr lvl="1" eaLnBrk="1" hangingPunct="1">
              <a:buFont typeface="Arial" panose="020B0604020202020204" pitchFamily="34" charset="0"/>
              <a:buNone/>
            </a:pPr>
            <a:endParaRPr lang="vi-VN" altLang="en-US" sz="2000" dirty="0" smtClean="0"/>
          </a:p>
        </p:txBody>
      </p:sp>
      <p:pic>
        <p:nvPicPr>
          <p:cNvPr id="31748"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9351902" y="4243842"/>
            <a:ext cx="2282290" cy="205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a:stretch>
            <a:fillRect/>
          </a:stretch>
        </p:blipFill>
        <p:spPr>
          <a:xfrm>
            <a:off x="287383" y="4243842"/>
            <a:ext cx="8898321" cy="2056234"/>
          </a:xfrm>
          <a:prstGeom prst="rect">
            <a:avLst/>
          </a:prstGeom>
        </p:spPr>
      </p:pic>
    </p:spTree>
    <p:extLst>
      <p:ext uri="{BB962C8B-B14F-4D97-AF65-F5344CB8AC3E}">
        <p14:creationId xmlns:p14="http://schemas.microsoft.com/office/powerpoint/2010/main" val="26650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76352" y="179278"/>
            <a:ext cx="9980682" cy="1030397"/>
          </a:xfrm>
        </p:spPr>
        <p:txBody>
          <a:bodyPr>
            <a:normAutofit/>
          </a:bodyPr>
          <a:lstStyle/>
          <a:p>
            <a:r>
              <a:rPr lang="vi-VN" dirty="0" smtClean="0">
                <a:solidFill>
                  <a:schemeClr val="accent2"/>
                </a:solidFill>
                <a:effectLst>
                  <a:outerShdw blurRad="38100" dist="38100" dir="2700000" algn="tl">
                    <a:srgbClr val="000000">
                      <a:alpha val="43137"/>
                    </a:srgbClr>
                  </a:outerShdw>
                </a:effectLst>
              </a:rPr>
              <a:t>TẬP SỨC BỀN</a:t>
            </a:r>
            <a:r>
              <a:rPr lang="en-US" dirty="0" smtClean="0">
                <a:solidFill>
                  <a:schemeClr val="accent2"/>
                </a:solidFill>
                <a:effectLst>
                  <a:outerShdw blurRad="38100" dist="38100" dir="2700000" algn="tl">
                    <a:srgbClr val="000000">
                      <a:alpha val="43137"/>
                    </a:srgbClr>
                  </a:outerShdw>
                </a:effectLst>
              </a:rPr>
              <a:t> (ENDURANCE)</a:t>
            </a:r>
            <a:endParaRPr lang="vi-VN" altLang="en-US" dirty="0" smtClean="0">
              <a:solidFill>
                <a:schemeClr val="accent2"/>
              </a:solidFill>
              <a:effectLst>
                <a:outerShdw blurRad="38100" dist="38100" dir="2700000" algn="tl">
                  <a:srgbClr val="000000">
                    <a:alpha val="43137"/>
                  </a:srgbClr>
                </a:outerShdw>
              </a:effectLst>
            </a:endParaRPr>
          </a:p>
        </p:txBody>
      </p:sp>
      <p:sp>
        <p:nvSpPr>
          <p:cNvPr id="32771" name="Content Placeholder 2"/>
          <p:cNvSpPr>
            <a:spLocks noGrp="1"/>
          </p:cNvSpPr>
          <p:nvPr>
            <p:ph idx="4294967295"/>
          </p:nvPr>
        </p:nvSpPr>
        <p:spPr>
          <a:xfrm>
            <a:off x="259904" y="1870840"/>
            <a:ext cx="8568785" cy="4477408"/>
          </a:xfrm>
          <a:prstGeom prst="rect">
            <a:avLst/>
          </a:prstGeom>
        </p:spPr>
        <p:txBody>
          <a:bodyPr>
            <a:normAutofit fontScale="92500" lnSpcReduction="20000"/>
          </a:bodyPr>
          <a:lstStyle/>
          <a:p>
            <a:pPr>
              <a:spcBef>
                <a:spcPts val="0"/>
              </a:spcBef>
            </a:pPr>
            <a:r>
              <a:rPr lang="vi-VN" sz="3200" b="1" cap="none" dirty="0" smtClean="0"/>
              <a:t>Mục đích</a:t>
            </a:r>
            <a:r>
              <a:rPr lang="vi-VN" sz="3600" cap="none" dirty="0" smtClean="0"/>
              <a:t>: </a:t>
            </a:r>
            <a:r>
              <a:rPr lang="en-US" sz="3300" dirty="0" smtClean="0"/>
              <a:t>L</a:t>
            </a:r>
            <a:r>
              <a:rPr lang="vi-VN" sz="3300" cap="none" dirty="0" smtClean="0"/>
              <a:t>àm khỏe mạnh các cơ giúp đi lại và cải thiện hoạt động tim phổi phù hợp với vận động, tăng hoạt động thể chất và giảm bớt khó thở, mệt mỏi.</a:t>
            </a:r>
            <a:r>
              <a:rPr lang="en-US" sz="3300" cap="none" dirty="0" smtClean="0"/>
              <a:t> </a:t>
            </a:r>
            <a:endParaRPr lang="en-US" sz="3300" dirty="0" smtClean="0"/>
          </a:p>
          <a:p>
            <a:pPr>
              <a:spcBef>
                <a:spcPts val="0"/>
              </a:spcBef>
            </a:pPr>
            <a:endParaRPr lang="en-US" sz="3300" cap="none" dirty="0" smtClean="0"/>
          </a:p>
          <a:p>
            <a:pPr lvl="0">
              <a:lnSpc>
                <a:spcPct val="100000"/>
              </a:lnSpc>
              <a:spcBef>
                <a:spcPts val="0"/>
              </a:spcBef>
            </a:pPr>
            <a:r>
              <a:rPr lang="vi-VN" sz="3200" b="1" cap="none" dirty="0" smtClean="0"/>
              <a:t>Hình thức tập luyện</a:t>
            </a:r>
            <a:r>
              <a:rPr lang="vi-VN" sz="3200" cap="none" dirty="0" smtClean="0"/>
              <a:t>: </a:t>
            </a:r>
            <a:endParaRPr lang="en-US" sz="3200" cap="none" dirty="0" smtClean="0"/>
          </a:p>
          <a:p>
            <a:pPr marL="0" indent="0">
              <a:lnSpc>
                <a:spcPct val="100000"/>
              </a:lnSpc>
              <a:spcBef>
                <a:spcPts val="0"/>
              </a:spcBef>
              <a:buNone/>
            </a:pPr>
            <a:r>
              <a:rPr lang="vi-VN" sz="2400" cap="none" dirty="0" smtClean="0"/>
              <a:t>+</a:t>
            </a:r>
            <a:r>
              <a:rPr lang="vi-VN" sz="3600" cap="none" dirty="0" smtClean="0"/>
              <a:t> </a:t>
            </a:r>
            <a:r>
              <a:rPr lang="en-US" sz="3300" cap="none" dirty="0"/>
              <a:t>Đ</a:t>
            </a:r>
            <a:r>
              <a:rPr lang="vi-VN" sz="3300" cap="none" dirty="0" smtClean="0"/>
              <a:t>i bộ trên mặt </a:t>
            </a:r>
            <a:r>
              <a:rPr lang="vi-VN" sz="3300" dirty="0" smtClean="0"/>
              <a:t>phẳng</a:t>
            </a:r>
            <a:r>
              <a:rPr lang="en-US" sz="3300" dirty="0" smtClean="0"/>
              <a:t>, </a:t>
            </a:r>
            <a:r>
              <a:rPr lang="en-US" sz="3300" dirty="0" err="1" smtClean="0"/>
              <a:t>có</a:t>
            </a:r>
            <a:r>
              <a:rPr lang="vi-VN" sz="3300" dirty="0" smtClean="0"/>
              <a:t> </a:t>
            </a:r>
            <a:r>
              <a:rPr lang="vi-VN" sz="3300" dirty="0"/>
              <a:t>kèm với khung đẩy có bánh xe. </a:t>
            </a:r>
            <a:endParaRPr lang="en-US" sz="3300" dirty="0"/>
          </a:p>
          <a:p>
            <a:pPr marL="0" indent="0">
              <a:lnSpc>
                <a:spcPct val="100000"/>
              </a:lnSpc>
              <a:spcBef>
                <a:spcPts val="0"/>
              </a:spcBef>
              <a:buNone/>
            </a:pPr>
            <a:r>
              <a:rPr lang="en-US" sz="3300" dirty="0" smtClean="0"/>
              <a:t>+ </a:t>
            </a:r>
            <a:r>
              <a:rPr lang="en-US" sz="3300" dirty="0" err="1" smtClean="0"/>
              <a:t>Đi</a:t>
            </a:r>
            <a:r>
              <a:rPr lang="en-US" sz="3300" dirty="0" smtClean="0"/>
              <a:t> </a:t>
            </a:r>
            <a:r>
              <a:rPr lang="en-US" sz="3300" dirty="0" err="1" smtClean="0"/>
              <a:t>bộ</a:t>
            </a:r>
            <a:r>
              <a:rPr lang="en-US" sz="3300" dirty="0" smtClean="0"/>
              <a:t> </a:t>
            </a:r>
            <a:r>
              <a:rPr lang="vi-VN" sz="3300" cap="none" dirty="0" smtClean="0"/>
              <a:t>trên thảm lăn </a:t>
            </a:r>
            <a:endParaRPr lang="en-US" sz="3300" cap="none" dirty="0" smtClean="0"/>
          </a:p>
          <a:p>
            <a:pPr marL="0" indent="0">
              <a:lnSpc>
                <a:spcPct val="100000"/>
              </a:lnSpc>
              <a:spcBef>
                <a:spcPts val="0"/>
              </a:spcBef>
              <a:buNone/>
            </a:pPr>
            <a:r>
              <a:rPr lang="en-US" sz="3300" cap="none" dirty="0" smtClean="0"/>
              <a:t>+ </a:t>
            </a:r>
            <a:r>
              <a:rPr lang="vi-VN" sz="3300" cap="none" dirty="0" smtClean="0"/>
              <a:t>Xe đạp </a:t>
            </a:r>
            <a:endParaRPr lang="en-US" sz="3300" cap="none" dirty="0" smtClean="0"/>
          </a:p>
          <a:p>
            <a:pPr marL="0" indent="0">
              <a:lnSpc>
                <a:spcPct val="100000"/>
              </a:lnSpc>
              <a:spcBef>
                <a:spcPts val="0"/>
              </a:spcBef>
              <a:buNone/>
            </a:pPr>
            <a:r>
              <a:rPr lang="en-US" sz="3300" dirty="0" smtClean="0"/>
              <a:t>+ X</a:t>
            </a:r>
            <a:r>
              <a:rPr lang="vi-VN" sz="3300" cap="none" dirty="0" smtClean="0"/>
              <a:t>e đạp lực kế</a:t>
            </a:r>
            <a:endParaRPr lang="en-US" sz="3800" dirty="0"/>
          </a:p>
          <a:p>
            <a:pPr eaLnBrk="1" hangingPunct="1">
              <a:lnSpc>
                <a:spcPct val="100000"/>
              </a:lnSpc>
              <a:spcBef>
                <a:spcPts val="0"/>
              </a:spcBef>
              <a:buFont typeface="Wingdings" panose="05000000000000000000" pitchFamily="2" charset="2"/>
              <a:buChar char="v"/>
            </a:pPr>
            <a:endParaRPr lang="vi-VN" altLang="en-US" sz="3200" dirty="0"/>
          </a:p>
        </p:txBody>
      </p:sp>
      <p:pic>
        <p:nvPicPr>
          <p:cNvPr id="32772"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741623" y="4316671"/>
            <a:ext cx="3021752" cy="234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5122"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741623" y="1460298"/>
            <a:ext cx="1298575" cy="26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Kết quả hình ảnh cho treadmill COPD"/>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0040198" y="1460298"/>
            <a:ext cx="1731966" cy="26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3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45" y="261305"/>
            <a:ext cx="11570905" cy="1096962"/>
          </a:xfrm>
        </p:spPr>
        <p:txBody>
          <a:bodyPr>
            <a:noAutofit/>
          </a:bodyPr>
          <a:lstStyle/>
          <a:p>
            <a:r>
              <a:rPr lang="vi-VN" sz="4400" dirty="0" smtClean="0">
                <a:solidFill>
                  <a:schemeClr val="accent2"/>
                </a:solidFill>
                <a:effectLst>
                  <a:outerShdw blurRad="38100" dist="38100" dir="2700000" algn="tl">
                    <a:srgbClr val="000000">
                      <a:alpha val="43137"/>
                    </a:srgbClr>
                  </a:outerShdw>
                </a:effectLst>
              </a:rPr>
              <a:t>TẬP SỨC CƠ (STRENGHT) HOẶC KHÁNG LỰC (RESISTANCE)</a:t>
            </a:r>
            <a:endParaRPr lang="en-US" sz="4400"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182945" y="1904650"/>
            <a:ext cx="9045137" cy="4380434"/>
          </a:xfrm>
          <a:prstGeom prst="rect">
            <a:avLst/>
          </a:prstGeom>
        </p:spPr>
        <p:txBody>
          <a:bodyPr>
            <a:noAutofit/>
          </a:bodyPr>
          <a:lstStyle/>
          <a:p>
            <a:pPr lvl="0" algn="just">
              <a:lnSpc>
                <a:spcPct val="100000"/>
              </a:lnSpc>
              <a:spcBef>
                <a:spcPts val="0"/>
              </a:spcBef>
            </a:pPr>
            <a:r>
              <a:rPr lang="vi-VN" sz="2800" b="1" cap="none" dirty="0" smtClean="0"/>
              <a:t>Mục đích</a:t>
            </a:r>
            <a:r>
              <a:rPr lang="vi-VN" sz="2800" cap="none" dirty="0" smtClean="0"/>
              <a:t>: </a:t>
            </a:r>
            <a:r>
              <a:rPr lang="en-US" sz="2800" cap="none" dirty="0" smtClean="0"/>
              <a:t>L</a:t>
            </a:r>
            <a:r>
              <a:rPr lang="vi-VN" sz="2800" cap="none" dirty="0" smtClean="0"/>
              <a:t>ập đi lập lại nhiều lần cùng một động tác làm gia tăng khối cơ và sức cơ tại chỗ</a:t>
            </a:r>
            <a:endParaRPr lang="en-US" sz="2800" cap="none" dirty="0" smtClean="0"/>
          </a:p>
          <a:p>
            <a:pPr lvl="0" algn="just">
              <a:lnSpc>
                <a:spcPct val="100000"/>
              </a:lnSpc>
              <a:spcBef>
                <a:spcPts val="0"/>
              </a:spcBef>
            </a:pPr>
            <a:r>
              <a:rPr lang="en-US" sz="2800" cap="none" dirty="0" smtClean="0"/>
              <a:t>-T</a:t>
            </a:r>
            <a:r>
              <a:rPr lang="vi-VN" sz="2800" cap="none" dirty="0" smtClean="0"/>
              <a:t>hực hiện 8 – 12 lần </a:t>
            </a:r>
            <a:r>
              <a:rPr lang="en-US" sz="2800" cap="none" dirty="0" smtClean="0"/>
              <a:t>/</a:t>
            </a:r>
            <a:r>
              <a:rPr lang="vi-VN" sz="2800" cap="none" dirty="0" smtClean="0"/>
              <a:t>động tác x 1 – 3 đợt </a:t>
            </a:r>
            <a:r>
              <a:rPr lang="en-US" sz="2800" cap="none" dirty="0" smtClean="0"/>
              <a:t>/</a:t>
            </a:r>
            <a:r>
              <a:rPr lang="vi-VN" sz="2800" cap="none" dirty="0" smtClean="0"/>
              <a:t>buổi tập x 2 -3 ngày </a:t>
            </a:r>
            <a:r>
              <a:rPr lang="en-US" sz="2800" cap="none" dirty="0" smtClean="0"/>
              <a:t>/</a:t>
            </a:r>
            <a:r>
              <a:rPr lang="vi-VN" sz="2800" cap="none" dirty="0" smtClean="0"/>
              <a:t>tuần. </a:t>
            </a:r>
            <a:endParaRPr lang="en-US" sz="2800" cap="none" dirty="0" smtClean="0"/>
          </a:p>
          <a:p>
            <a:pPr lvl="0" algn="just">
              <a:lnSpc>
                <a:spcPct val="100000"/>
              </a:lnSpc>
              <a:spcBef>
                <a:spcPts val="0"/>
              </a:spcBef>
            </a:pPr>
            <a:r>
              <a:rPr lang="en-US" sz="2800" cap="none" dirty="0" smtClean="0"/>
              <a:t>-</a:t>
            </a:r>
            <a:r>
              <a:rPr lang="en-US" sz="2800" cap="none" dirty="0" err="1" smtClean="0"/>
              <a:t>Các</a:t>
            </a:r>
            <a:r>
              <a:rPr lang="en-US" sz="2800" cap="none" dirty="0" smtClean="0"/>
              <a:t> cơ nên tập luyện: c</a:t>
            </a:r>
            <a:r>
              <a:rPr lang="vi-VN" sz="2800" cap="none" dirty="0" smtClean="0"/>
              <a:t>ơ tứ đầu đùi, cơ tam đầu, cơ nhị đầu, cơ delta, cơ ngực lớn…</a:t>
            </a:r>
            <a:endParaRPr lang="en-US" sz="2800" cap="none" dirty="0" smtClean="0"/>
          </a:p>
          <a:p>
            <a:pPr algn="just">
              <a:lnSpc>
                <a:spcPct val="100000"/>
              </a:lnSpc>
              <a:spcBef>
                <a:spcPts val="0"/>
              </a:spcBef>
            </a:pPr>
            <a:r>
              <a:rPr lang="en-US" sz="2800" cap="none" dirty="0" smtClean="0"/>
              <a:t>-</a:t>
            </a:r>
            <a:r>
              <a:rPr lang="en-US" sz="2800" cap="none" dirty="0" err="1" smtClean="0"/>
              <a:t>Tập</a:t>
            </a:r>
            <a:r>
              <a:rPr lang="en-US" sz="2800" cap="none" dirty="0" smtClean="0"/>
              <a:t> kháng lực nên vận động nhịp nhàng, tốc độ kiểm soát từ chậm đến trung bình, kết hợp với hít vào khi giãn cơ và thở ra khi co cơ</a:t>
            </a:r>
          </a:p>
          <a:p>
            <a:pPr lvl="0" algn="just">
              <a:lnSpc>
                <a:spcPct val="100000"/>
              </a:lnSpc>
              <a:spcBef>
                <a:spcPts val="0"/>
              </a:spcBef>
            </a:pPr>
            <a:endParaRPr lang="en-US" dirty="0"/>
          </a:p>
          <a:p>
            <a:endParaRPr lang="en-US" sz="2000" dirty="0"/>
          </a:p>
        </p:txBody>
      </p:sp>
      <p:pic>
        <p:nvPicPr>
          <p:cNvPr id="6146" name="Picture 8" descr="Hình ảnh có liên quan"/>
          <p:cNvPicPr>
            <a:picLocks noGrp="1"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564414" y="1408386"/>
            <a:ext cx="2189436" cy="228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7" descr="PulmonRehabOpeningImage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564414" y="3795712"/>
            <a:ext cx="2270233" cy="305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63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51" y="979973"/>
            <a:ext cx="10396882" cy="370002"/>
          </a:xfrm>
        </p:spPr>
        <p:txBody>
          <a:bodyPr>
            <a:noAutofit/>
          </a:bodyPr>
          <a:lstStyle/>
          <a:p>
            <a:r>
              <a:rPr lang="vi-VN" sz="4400" dirty="0">
                <a:solidFill>
                  <a:schemeClr val="accent2"/>
                </a:solidFill>
                <a:effectLst>
                  <a:outerShdw blurRad="38100" dist="38100" dir="2700000" algn="tl">
                    <a:srgbClr val="000000">
                      <a:alpha val="43137"/>
                    </a:srgbClr>
                  </a:outerShdw>
                </a:effectLst>
              </a:rPr>
              <a:t>TẬP SỨC CƠ (STRENGHT) HOẶC KHÁNG LỰC (RESISTANCE)</a:t>
            </a:r>
            <a:endParaRPr lang="en-US" sz="4400" dirty="0">
              <a:solidFill>
                <a:schemeClr val="accent2"/>
              </a:solidFill>
            </a:endParaRPr>
          </a:p>
        </p:txBody>
      </p:sp>
      <p:sp>
        <p:nvSpPr>
          <p:cNvPr id="3" name="Content Placeholder 2"/>
          <p:cNvSpPr>
            <a:spLocks noGrp="1"/>
          </p:cNvSpPr>
          <p:nvPr>
            <p:ph idx="4294967295"/>
          </p:nvPr>
        </p:nvSpPr>
        <p:spPr>
          <a:xfrm>
            <a:off x="262758" y="1696817"/>
            <a:ext cx="7788166" cy="4882055"/>
          </a:xfrm>
          <a:prstGeom prst="rect">
            <a:avLst/>
          </a:prstGeom>
        </p:spPr>
        <p:txBody>
          <a:bodyPr>
            <a:normAutofit/>
          </a:bodyPr>
          <a:lstStyle/>
          <a:p>
            <a:pPr lvl="0" algn="just">
              <a:lnSpc>
                <a:spcPct val="100000"/>
              </a:lnSpc>
              <a:spcBef>
                <a:spcPts val="0"/>
              </a:spcBef>
            </a:pPr>
            <a:r>
              <a:rPr lang="en-US" sz="2400" b="1" cap="none" dirty="0" smtClean="0"/>
              <a:t>Hình thức tập luyện: </a:t>
            </a:r>
          </a:p>
          <a:p>
            <a:pPr marL="0" indent="0" algn="just">
              <a:lnSpc>
                <a:spcPct val="100000"/>
              </a:lnSpc>
              <a:spcBef>
                <a:spcPts val="0"/>
              </a:spcBef>
              <a:buNone/>
            </a:pPr>
            <a:r>
              <a:rPr lang="vi-VN" sz="2400" cap="none" dirty="0" smtClean="0"/>
              <a:t>	+</a:t>
            </a:r>
            <a:r>
              <a:rPr lang="en-US" sz="2400" cap="none" dirty="0" smtClean="0"/>
              <a:t>C</a:t>
            </a:r>
            <a:r>
              <a:rPr lang="vi-VN" sz="2400" cap="none" dirty="0" smtClean="0"/>
              <a:t>hi dưới: đạp xe, nâng chân, băng đàn hồi, bước bậc thang, bài tập ngồi đứng…</a:t>
            </a:r>
            <a:endParaRPr lang="en-US" sz="2400" cap="none" dirty="0" smtClean="0"/>
          </a:p>
          <a:p>
            <a:pPr marL="0" indent="0" algn="just">
              <a:lnSpc>
                <a:spcPct val="100000"/>
              </a:lnSpc>
              <a:spcBef>
                <a:spcPts val="0"/>
              </a:spcBef>
              <a:buNone/>
            </a:pPr>
            <a:r>
              <a:rPr lang="vi-VN" sz="2400" cap="none" dirty="0" smtClean="0"/>
              <a:t>	+Chi trên: </a:t>
            </a:r>
            <a:r>
              <a:rPr lang="en-US" sz="2400" cap="none" dirty="0" smtClean="0"/>
              <a:t>a</a:t>
            </a:r>
            <a:r>
              <a:rPr lang="vi-VN" sz="2400" cap="none" dirty="0" smtClean="0"/>
              <a:t>rm cycle ergometer (khởi đầu 50 vòng/phút không kháng lực), nâng tạ tự do (khởi đầu # 1/4kg – 1 kg), băng đàn hồi, ném banh…</a:t>
            </a:r>
            <a:endParaRPr lang="en-US" sz="2400" cap="none" dirty="0" smtClean="0"/>
          </a:p>
          <a:p>
            <a:pPr lvl="0">
              <a:lnSpc>
                <a:spcPct val="100000"/>
              </a:lnSpc>
            </a:pPr>
            <a:r>
              <a:rPr lang="vi-VN" sz="2400" b="1" cap="none" dirty="0" smtClean="0"/>
              <a:t>Các biện pháp tăng kháng lực:</a:t>
            </a:r>
            <a:endParaRPr lang="en-US" sz="2400" b="1" cap="none" dirty="0" smtClean="0"/>
          </a:p>
          <a:p>
            <a:pPr lvl="1">
              <a:lnSpc>
                <a:spcPct val="100000"/>
              </a:lnSpc>
            </a:pPr>
            <a:r>
              <a:rPr lang="vi-VN" sz="2400" cap="none" dirty="0" smtClean="0"/>
              <a:t> Tăng lực cản hoặc tăng trọng lượng</a:t>
            </a:r>
            <a:endParaRPr lang="en-US" sz="2400" cap="none" dirty="0" smtClean="0"/>
          </a:p>
          <a:p>
            <a:pPr lvl="1">
              <a:lnSpc>
                <a:spcPct val="100000"/>
              </a:lnSpc>
            </a:pPr>
            <a:r>
              <a:rPr lang="vi-VN" sz="2400" cap="none" dirty="0" smtClean="0"/>
              <a:t> Tăng số lần lập lại mỗi đợt tập</a:t>
            </a:r>
            <a:endParaRPr lang="en-US" sz="2400" cap="none" dirty="0" smtClean="0"/>
          </a:p>
          <a:p>
            <a:pPr lvl="1">
              <a:lnSpc>
                <a:spcPct val="100000"/>
              </a:lnSpc>
            </a:pPr>
            <a:r>
              <a:rPr lang="vi-VN" sz="2400" cap="none" dirty="0" smtClean="0"/>
              <a:t> Tăng số đợt tập mỗi buổi</a:t>
            </a:r>
            <a:endParaRPr lang="en-US" sz="2400" cap="none" dirty="0" smtClean="0"/>
          </a:p>
          <a:p>
            <a:pPr lvl="1">
              <a:lnSpc>
                <a:spcPct val="100000"/>
              </a:lnSpc>
            </a:pPr>
            <a:r>
              <a:rPr lang="vi-VN" sz="2400" cap="none" dirty="0" smtClean="0"/>
              <a:t> Giảm thời gian nghỉ giữa các đợt tập</a:t>
            </a:r>
            <a:endParaRPr lang="en-US" sz="2400" cap="none" dirty="0" smtClean="0"/>
          </a:p>
          <a:p>
            <a:pPr>
              <a:lnSpc>
                <a:spcPct val="100000"/>
              </a:lnSpc>
            </a:pPr>
            <a:endParaRPr lang="en-US" sz="2400" cap="none" dirty="0"/>
          </a:p>
        </p:txBody>
      </p:sp>
      <p:pic>
        <p:nvPicPr>
          <p:cNvPr id="5"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87499" y="1337176"/>
            <a:ext cx="3680676" cy="225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0"/>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57597" y="3951889"/>
            <a:ext cx="3710578" cy="245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71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1"/>
          <p:cNvSpPr>
            <a:spLocks noGrp="1"/>
          </p:cNvSpPr>
          <p:nvPr>
            <p:ph type="title"/>
          </p:nvPr>
        </p:nvSpPr>
        <p:spPr>
          <a:xfrm>
            <a:off x="53554" y="343038"/>
            <a:ext cx="10858153" cy="1096962"/>
          </a:xfrm>
        </p:spPr>
        <p:txBody>
          <a:bodyPr>
            <a:noAutofit/>
          </a:bodyPr>
          <a:lstStyle/>
          <a:p>
            <a:r>
              <a:rPr lang="en-US" sz="4400" dirty="0">
                <a:solidFill>
                  <a:schemeClr val="accent2"/>
                </a:solidFill>
                <a:effectLst>
                  <a:outerShdw blurRad="38100" dist="38100" dir="2700000" algn="tl">
                    <a:srgbClr val="000000">
                      <a:alpha val="43137"/>
                    </a:srgbClr>
                  </a:outerShdw>
                </a:effectLst>
              </a:rPr>
              <a:t>TẬP CƠ HÔ HẤP (Inspiratory Muscle Training)</a:t>
            </a:r>
            <a:endParaRPr lang="ja-JP" altLang="en-US" sz="4400" dirty="0" smtClean="0">
              <a:solidFill>
                <a:schemeClr val="accent2"/>
              </a:solidFill>
              <a:effectLst>
                <a:outerShdw blurRad="38100" dist="38100" dir="2700000" algn="tl">
                  <a:srgbClr val="000000">
                    <a:alpha val="43137"/>
                  </a:srgbClr>
                </a:outerShdw>
              </a:effectLst>
              <a:ea typeface="Meiryo" panose="020B0604030504040204" pitchFamily="34" charset="-128"/>
            </a:endParaRPr>
          </a:p>
        </p:txBody>
      </p:sp>
      <p:sp>
        <p:nvSpPr>
          <p:cNvPr id="64514" name="コンテンツ プレースホルダー 2"/>
          <p:cNvSpPr>
            <a:spLocks noGrp="1"/>
          </p:cNvSpPr>
          <p:nvPr>
            <p:ph idx="4294967295"/>
          </p:nvPr>
        </p:nvSpPr>
        <p:spPr>
          <a:xfrm>
            <a:off x="53554" y="1647825"/>
            <a:ext cx="7677018" cy="4495800"/>
          </a:xfrm>
          <a:prstGeom prst="rect">
            <a:avLst/>
          </a:prstGeom>
        </p:spPr>
        <p:txBody>
          <a:bodyPr>
            <a:normAutofit/>
          </a:bodyPr>
          <a:lstStyle/>
          <a:p>
            <a:pPr marL="893762" lvl="1" indent="-457200">
              <a:lnSpc>
                <a:spcPct val="100000"/>
              </a:lnSpc>
            </a:pPr>
            <a:r>
              <a:rPr lang="en-US" altLang="en-US" sz="2800" cap="none" dirty="0" err="1" smtClean="0"/>
              <a:t>Dụng</a:t>
            </a:r>
            <a:r>
              <a:rPr lang="en-US" altLang="en-US" sz="2800" cap="none" dirty="0" smtClean="0"/>
              <a:t> </a:t>
            </a:r>
            <a:r>
              <a:rPr lang="en-US" altLang="en-US" sz="2800" cap="none" dirty="0" err="1" smtClean="0"/>
              <a:t>cụ</a:t>
            </a:r>
            <a:r>
              <a:rPr lang="en-US" altLang="en-US" sz="2800" cap="none" dirty="0" smtClean="0"/>
              <a:t> </a:t>
            </a:r>
            <a:r>
              <a:rPr lang="en-US" altLang="en-US" sz="2800" cap="none" dirty="0" err="1" smtClean="0"/>
              <a:t>tập</a:t>
            </a:r>
            <a:r>
              <a:rPr lang="en-US" altLang="en-US" sz="2800" cap="none" dirty="0" smtClean="0"/>
              <a:t> </a:t>
            </a:r>
            <a:r>
              <a:rPr lang="en-US" altLang="en-US" sz="2800" cap="none" dirty="0" err="1" smtClean="0"/>
              <a:t>cơ</a:t>
            </a:r>
            <a:r>
              <a:rPr lang="en-US" altLang="en-US" sz="2800" cap="none" dirty="0" smtClean="0"/>
              <a:t> </a:t>
            </a:r>
            <a:r>
              <a:rPr lang="en-US" altLang="en-US" sz="2800" cap="none" dirty="0" err="1" smtClean="0"/>
              <a:t>hô</a:t>
            </a:r>
            <a:r>
              <a:rPr lang="en-US" altLang="en-US" sz="2800" cap="none" dirty="0" smtClean="0"/>
              <a:t> </a:t>
            </a:r>
            <a:r>
              <a:rPr lang="en-US" altLang="en-US" sz="2800" cap="none" dirty="0" err="1" smtClean="0"/>
              <a:t>hấp</a:t>
            </a:r>
            <a:r>
              <a:rPr lang="en-US" altLang="en-US" sz="2800" cap="none" dirty="0" smtClean="0"/>
              <a:t>, có 2 loại: </a:t>
            </a:r>
          </a:p>
          <a:p>
            <a:pPr marL="1350962" lvl="2" indent="-457200">
              <a:lnSpc>
                <a:spcPct val="100000"/>
              </a:lnSpc>
            </a:pPr>
            <a:r>
              <a:rPr lang="en-US" altLang="en-US" sz="2400" cap="none" dirty="0" smtClean="0"/>
              <a:t>IMT kháng lực (resistive breathing) </a:t>
            </a:r>
          </a:p>
          <a:p>
            <a:pPr marL="1350962" lvl="2" indent="-457200">
              <a:lnSpc>
                <a:spcPct val="100000"/>
              </a:lnSpc>
            </a:pPr>
            <a:r>
              <a:rPr lang="en-US" altLang="en-US" sz="2400" cap="none" dirty="0" smtClean="0"/>
              <a:t>IMT vượt ngưỡng (threshold loading).</a:t>
            </a:r>
          </a:p>
          <a:p>
            <a:pPr marL="893762" lvl="1" indent="-457200">
              <a:lnSpc>
                <a:spcPct val="100000"/>
              </a:lnSpc>
            </a:pPr>
            <a:r>
              <a:rPr lang="en-US" altLang="ja-JP" sz="2800" dirty="0" err="1" smtClean="0">
                <a:solidFill>
                  <a:schemeClr val="accent2"/>
                </a:solidFill>
                <a:latin typeface="Avenir Heavy" pitchFamily="1" charset="0"/>
                <a:ea typeface="Meiryo" panose="020B0604030504040204" pitchFamily="34" charset="-128"/>
              </a:rPr>
              <a:t>Thiết</a:t>
            </a:r>
            <a:r>
              <a:rPr lang="en-US" altLang="ja-JP" sz="2800" dirty="0" smtClean="0">
                <a:solidFill>
                  <a:schemeClr val="accent2"/>
                </a:solidFill>
                <a:latin typeface="Avenir Heavy" pitchFamily="1" charset="0"/>
                <a:ea typeface="Meiryo" panose="020B0604030504040204" pitchFamily="34" charset="-128"/>
              </a:rPr>
              <a:t> </a:t>
            </a:r>
            <a:r>
              <a:rPr lang="en-US" altLang="ja-JP" sz="2800" dirty="0" err="1" smtClean="0">
                <a:solidFill>
                  <a:schemeClr val="accent2"/>
                </a:solidFill>
                <a:latin typeface="Avenir Heavy" pitchFamily="1" charset="0"/>
                <a:ea typeface="Meiryo" panose="020B0604030504040204" pitchFamily="34" charset="-128"/>
              </a:rPr>
              <a:t>kế</a:t>
            </a:r>
            <a:r>
              <a:rPr lang="en-US" altLang="ja-JP" sz="2800" dirty="0" smtClean="0">
                <a:solidFill>
                  <a:schemeClr val="accent2"/>
                </a:solidFill>
                <a:latin typeface="Avenir Heavy" pitchFamily="1" charset="0"/>
                <a:ea typeface="Meiryo" panose="020B0604030504040204" pitchFamily="34" charset="-128"/>
              </a:rPr>
              <a:t> </a:t>
            </a:r>
            <a:r>
              <a:rPr lang="en-US" altLang="ja-JP" sz="2800" dirty="0" err="1" smtClean="0">
                <a:solidFill>
                  <a:schemeClr val="accent2"/>
                </a:solidFill>
                <a:latin typeface="Avenir Heavy" pitchFamily="1" charset="0"/>
                <a:ea typeface="Meiryo" panose="020B0604030504040204" pitchFamily="34" charset="-128"/>
              </a:rPr>
              <a:t>cá</a:t>
            </a:r>
            <a:r>
              <a:rPr lang="en-US" altLang="ja-JP" sz="2800" dirty="0" smtClean="0">
                <a:solidFill>
                  <a:schemeClr val="accent2"/>
                </a:solidFill>
                <a:latin typeface="Avenir Heavy" pitchFamily="1" charset="0"/>
                <a:ea typeface="Meiryo" panose="020B0604030504040204" pitchFamily="34" charset="-128"/>
              </a:rPr>
              <a:t> </a:t>
            </a:r>
            <a:r>
              <a:rPr lang="en-US" altLang="ja-JP" sz="2800" dirty="0" err="1" smtClean="0">
                <a:solidFill>
                  <a:schemeClr val="accent2"/>
                </a:solidFill>
                <a:latin typeface="Avenir Heavy" pitchFamily="1" charset="0"/>
                <a:ea typeface="Meiryo" panose="020B0604030504040204" pitchFamily="34" charset="-128"/>
              </a:rPr>
              <a:t>nhân</a:t>
            </a:r>
            <a:r>
              <a:rPr lang="en-US" altLang="ja-JP" sz="2800" dirty="0" smtClean="0">
                <a:solidFill>
                  <a:schemeClr val="accent2"/>
                </a:solidFill>
                <a:latin typeface="Avenir Heavy" pitchFamily="1" charset="0"/>
                <a:ea typeface="Meiryo" panose="020B0604030504040204" pitchFamily="34" charset="-128"/>
              </a:rPr>
              <a:t>, </a:t>
            </a:r>
            <a:r>
              <a:rPr lang="en-US" altLang="ja-JP" sz="2800" dirty="0" err="1" smtClean="0">
                <a:solidFill>
                  <a:schemeClr val="accent2"/>
                </a:solidFill>
                <a:latin typeface="Avenir Heavy" pitchFamily="1" charset="0"/>
                <a:ea typeface="Meiryo" panose="020B0604030504040204" pitchFamily="34" charset="-128"/>
              </a:rPr>
              <a:t>nhỏ</a:t>
            </a:r>
            <a:r>
              <a:rPr lang="en-US" altLang="ja-JP" sz="2800" dirty="0" smtClean="0">
                <a:solidFill>
                  <a:schemeClr val="accent2"/>
                </a:solidFill>
                <a:latin typeface="Avenir Heavy" pitchFamily="1" charset="0"/>
                <a:ea typeface="Meiryo" panose="020B0604030504040204" pitchFamily="34" charset="-128"/>
              </a:rPr>
              <a:t> </a:t>
            </a:r>
            <a:r>
              <a:rPr lang="en-US" altLang="ja-JP" sz="2800" dirty="0" err="1" smtClean="0">
                <a:solidFill>
                  <a:schemeClr val="accent2"/>
                </a:solidFill>
                <a:latin typeface="Avenir Heavy" pitchFamily="1" charset="0"/>
                <a:ea typeface="Meiryo" panose="020B0604030504040204" pitchFamily="34" charset="-128"/>
              </a:rPr>
              <a:t>gọn</a:t>
            </a:r>
            <a:r>
              <a:rPr lang="en-US" altLang="ja-JP" sz="2800" dirty="0" smtClean="0">
                <a:solidFill>
                  <a:schemeClr val="accent2"/>
                </a:solidFill>
                <a:latin typeface="Avenir Heavy" pitchFamily="1" charset="0"/>
                <a:ea typeface="Meiryo" panose="020B0604030504040204" pitchFamily="34" charset="-128"/>
              </a:rPr>
              <a:t>.</a:t>
            </a:r>
          </a:p>
          <a:p>
            <a:pPr marL="893762" lvl="1" indent="-457200">
              <a:lnSpc>
                <a:spcPct val="100000"/>
              </a:lnSpc>
            </a:pPr>
            <a:r>
              <a:rPr lang="en-US" altLang="ja-JP" sz="2800" dirty="0" err="1" smtClean="0">
                <a:solidFill>
                  <a:schemeClr val="accent2"/>
                </a:solidFill>
                <a:latin typeface="Avenir Heavy" pitchFamily="1" charset="0"/>
                <a:ea typeface="Meiryo" panose="020B0604030504040204" pitchFamily="34" charset="-128"/>
              </a:rPr>
              <a:t>Luyện</a:t>
            </a:r>
            <a:r>
              <a:rPr lang="en-US" altLang="ja-JP" sz="2800" dirty="0" smtClean="0">
                <a:solidFill>
                  <a:schemeClr val="accent2"/>
                </a:solidFill>
                <a:latin typeface="Avenir Heavy" pitchFamily="1" charset="0"/>
                <a:ea typeface="Meiryo" panose="020B0604030504040204" pitchFamily="34" charset="-128"/>
              </a:rPr>
              <a:t> </a:t>
            </a:r>
            <a:r>
              <a:rPr lang="en-US" altLang="ja-JP" sz="2800" dirty="0" err="1" smtClean="0">
                <a:solidFill>
                  <a:schemeClr val="accent2"/>
                </a:solidFill>
                <a:latin typeface="Avenir Heavy" pitchFamily="1" charset="0"/>
                <a:ea typeface="Meiryo" panose="020B0604030504040204" pitchFamily="34" charset="-128"/>
              </a:rPr>
              <a:t>tập</a:t>
            </a:r>
            <a:r>
              <a:rPr lang="en-US" altLang="ja-JP" sz="2800" dirty="0" smtClean="0">
                <a:solidFill>
                  <a:schemeClr val="accent2"/>
                </a:solidFill>
                <a:latin typeface="Avenir Heavy" pitchFamily="1" charset="0"/>
                <a:ea typeface="Meiryo" panose="020B0604030504040204" pitchFamily="34" charset="-128"/>
              </a:rPr>
              <a:t> ở </a:t>
            </a:r>
            <a:r>
              <a:rPr lang="en-US" altLang="ja-JP" sz="2800" dirty="0" err="1" smtClean="0">
                <a:solidFill>
                  <a:schemeClr val="accent2"/>
                </a:solidFill>
                <a:latin typeface="Avenir Heavy" pitchFamily="1" charset="0"/>
                <a:ea typeface="Meiryo" panose="020B0604030504040204" pitchFamily="34" charset="-128"/>
              </a:rPr>
              <a:t>thì</a:t>
            </a:r>
            <a:r>
              <a:rPr lang="en-US" altLang="ja-JP" sz="2800" dirty="0" smtClean="0">
                <a:solidFill>
                  <a:schemeClr val="accent2"/>
                </a:solidFill>
                <a:latin typeface="Avenir Heavy" pitchFamily="1" charset="0"/>
                <a:ea typeface="Meiryo" panose="020B0604030504040204" pitchFamily="34" charset="-128"/>
              </a:rPr>
              <a:t> </a:t>
            </a:r>
            <a:r>
              <a:rPr lang="en-US" altLang="ja-JP" sz="2800" dirty="0" err="1" smtClean="0">
                <a:solidFill>
                  <a:schemeClr val="accent2"/>
                </a:solidFill>
                <a:latin typeface="Avenir Heavy" pitchFamily="1" charset="0"/>
                <a:ea typeface="Meiryo" panose="020B0604030504040204" pitchFamily="34" charset="-128"/>
              </a:rPr>
              <a:t>hít</a:t>
            </a:r>
            <a:r>
              <a:rPr lang="en-US" altLang="ja-JP" sz="2800" dirty="0" smtClean="0">
                <a:solidFill>
                  <a:schemeClr val="accent2"/>
                </a:solidFill>
                <a:latin typeface="Avenir Heavy" pitchFamily="1" charset="0"/>
                <a:ea typeface="Meiryo" panose="020B0604030504040204" pitchFamily="34" charset="-128"/>
              </a:rPr>
              <a:t> </a:t>
            </a:r>
            <a:r>
              <a:rPr lang="en-US" altLang="ja-JP" sz="2800" dirty="0" err="1" smtClean="0">
                <a:solidFill>
                  <a:schemeClr val="accent2"/>
                </a:solidFill>
                <a:latin typeface="Avenir Heavy" pitchFamily="1" charset="0"/>
                <a:ea typeface="Meiryo" panose="020B0604030504040204" pitchFamily="34" charset="-128"/>
              </a:rPr>
              <a:t>vào</a:t>
            </a:r>
            <a:endParaRPr lang="en-US" altLang="ja-JP" sz="2800" dirty="0" smtClean="0">
              <a:solidFill>
                <a:schemeClr val="accent2"/>
              </a:solidFill>
              <a:latin typeface="Avenir Heavy" pitchFamily="1" charset="0"/>
              <a:ea typeface="Meiryo" panose="020B0604030504040204" pitchFamily="34" charset="-128"/>
            </a:endParaRPr>
          </a:p>
          <a:p>
            <a:pPr marL="914400" lvl="1" indent="-477838">
              <a:lnSpc>
                <a:spcPct val="100000"/>
              </a:lnSpc>
              <a:buFont typeface="Arial" panose="020B0604020202020204" pitchFamily="34" charset="0"/>
              <a:buChar char="•"/>
            </a:pPr>
            <a:r>
              <a:rPr lang="en-US" altLang="ja-JP" sz="2800" cap="none" dirty="0" err="1" smtClean="0">
                <a:solidFill>
                  <a:schemeClr val="accent2"/>
                </a:solidFill>
                <a:latin typeface="Avenir Heavy" pitchFamily="1" charset="0"/>
                <a:ea typeface="Meiryo" panose="020B0604030504040204" pitchFamily="34" charset="-128"/>
              </a:rPr>
              <a:t>Kết</a:t>
            </a:r>
            <a:r>
              <a:rPr lang="en-US" altLang="ja-JP" sz="2800" cap="none" dirty="0" smtClean="0">
                <a:solidFill>
                  <a:schemeClr val="accent2"/>
                </a:solidFill>
                <a:latin typeface="Avenir Heavy" pitchFamily="1" charset="0"/>
                <a:ea typeface="Meiryo" panose="020B0604030504040204" pitchFamily="34" charset="-128"/>
              </a:rPr>
              <a:t> hợp với tập vận động toàn thân</a:t>
            </a:r>
            <a:endParaRPr lang="en-US" altLang="ja-JP" sz="2800" cap="none" dirty="0">
              <a:solidFill>
                <a:schemeClr val="accent2"/>
              </a:solidFill>
              <a:latin typeface="Avenir Heavy" pitchFamily="1" charset="0"/>
              <a:ea typeface="Meiryo" panose="020B0604030504040204" pitchFamily="34" charset="-128"/>
            </a:endParaRPr>
          </a:p>
        </p:txBody>
      </p:sp>
      <p:pic>
        <p:nvPicPr>
          <p:cNvPr id="7170" name="Picture 2" descr="Kết quả hình ảnh cho inspiratory muscle training devices"/>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016842" y="1323638"/>
            <a:ext cx="2975462" cy="211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a:stretch>
            <a:fillRect/>
          </a:stretch>
        </p:blipFill>
        <p:spPr>
          <a:xfrm>
            <a:off x="6321240" y="960627"/>
            <a:ext cx="2385239" cy="2475589"/>
          </a:xfrm>
          <a:prstGeom prst="rect">
            <a:avLst/>
          </a:prstGeom>
        </p:spPr>
      </p:pic>
      <p:sp>
        <p:nvSpPr>
          <p:cNvPr id="5" name="TextBox 4"/>
          <p:cNvSpPr txBox="1"/>
          <p:nvPr/>
        </p:nvSpPr>
        <p:spPr>
          <a:xfrm>
            <a:off x="8706479" y="6334192"/>
            <a:ext cx="2879834" cy="461665"/>
          </a:xfrm>
          <a:prstGeom prst="rect">
            <a:avLst/>
          </a:prstGeom>
          <a:noFill/>
        </p:spPr>
        <p:txBody>
          <a:bodyPr wrap="square" rtlCol="0">
            <a:spAutoFit/>
          </a:bodyPr>
          <a:lstStyle/>
          <a:p>
            <a:r>
              <a:rPr lang="en-US" altLang="en-US" sz="2400" dirty="0"/>
              <a:t>IMT kháng lực</a:t>
            </a:r>
            <a:endParaRPr lang="en-US" sz="2400" dirty="0"/>
          </a:p>
        </p:txBody>
      </p:sp>
      <p:pic>
        <p:nvPicPr>
          <p:cNvPr id="10" name="Picture 2" descr="Káº¿t quáº£ hÃ¬nh áº£nh cho pulmonary rehabilitation"/>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819697" y="3788312"/>
            <a:ext cx="3844706" cy="256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92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687" y="2154621"/>
            <a:ext cx="10558954" cy="4462236"/>
          </a:xfrm>
          <a:prstGeom prst="rect">
            <a:avLst/>
          </a:prstGeom>
        </p:spPr>
        <p:txBody>
          <a:bodyPr/>
          <a:lstStyle/>
          <a:p>
            <a:pPr lvl="0"/>
            <a:endParaRPr lang="en-US" sz="2800" dirty="0"/>
          </a:p>
          <a:p>
            <a:pPr lvl="1"/>
            <a:r>
              <a:rPr lang="en-US" sz="2800" dirty="0"/>
              <a:t>Kết hợp tập luyện với giáo dục sức khỏe. </a:t>
            </a:r>
            <a:endParaRPr lang="en-US" sz="3200" dirty="0"/>
          </a:p>
          <a:p>
            <a:pPr lvl="1"/>
            <a:r>
              <a:rPr lang="en-US" sz="2800" dirty="0"/>
              <a:t>Chọn lựa các bài tập sao cho phù hợp với tình trạng sức khỏe, thể chất và ý thích của người bệnh. </a:t>
            </a:r>
            <a:endParaRPr lang="en-US" sz="3200" dirty="0"/>
          </a:p>
          <a:p>
            <a:pPr lvl="1"/>
            <a:r>
              <a:rPr lang="en-US" sz="2800" dirty="0"/>
              <a:t>Sắp xếp các bài tập theo khuynh hướng từ dễ tới khó, từ nhẹ tới nặng, từ ít tới nhiều.</a:t>
            </a:r>
            <a:endParaRPr lang="en-US" sz="3200" dirty="0"/>
          </a:p>
          <a:p>
            <a:pPr lvl="1"/>
            <a:r>
              <a:rPr lang="en-US" sz="2800" dirty="0"/>
              <a:t>Mỗi buổi tập nên kết hợp tập sức cơ, sức bền, bài tập căng giãn, tập thở và tập cơ hô hấp.</a:t>
            </a:r>
            <a:endParaRPr lang="en-US" sz="3200" dirty="0"/>
          </a:p>
          <a:p>
            <a:endParaRPr lang="en-US" dirty="0"/>
          </a:p>
        </p:txBody>
      </p:sp>
      <p:sp>
        <p:nvSpPr>
          <p:cNvPr id="4" name="Picture Placeholder 3"/>
          <p:cNvSpPr>
            <a:spLocks noGrp="1"/>
          </p:cNvSpPr>
          <p:nvPr>
            <p:ph type="pic" sz="quarter" idx="13"/>
          </p:nvPr>
        </p:nvSpPr>
        <p:spPr>
          <a:xfrm>
            <a:off x="9753599" y="1"/>
            <a:ext cx="2438401" cy="2490951"/>
          </a:xfrm>
        </p:spPr>
      </p:sp>
      <p:sp>
        <p:nvSpPr>
          <p:cNvPr id="2" name="Title 1"/>
          <p:cNvSpPr>
            <a:spLocks noGrp="1"/>
          </p:cNvSpPr>
          <p:nvPr>
            <p:ph type="title"/>
          </p:nvPr>
        </p:nvSpPr>
        <p:spPr>
          <a:xfrm>
            <a:off x="515937" y="499595"/>
            <a:ext cx="8014169" cy="1325563"/>
          </a:xfrm>
        </p:spPr>
        <p:txBody>
          <a:bodyPr/>
          <a:lstStyle/>
          <a:p>
            <a:r>
              <a:rPr lang="en-US" sz="4400" dirty="0">
                <a:effectLst>
                  <a:outerShdw blurRad="38100" dist="38100" dir="2700000" algn="tl">
                    <a:srgbClr val="000000">
                      <a:alpha val="43137"/>
                    </a:srgbClr>
                  </a:outerShdw>
                </a:effectLst>
              </a:rPr>
              <a:t>Nguyên tắc xây dựng chương trình </a:t>
            </a:r>
            <a:r>
              <a:rPr lang="en-US" sz="4400" dirty="0" smtClean="0">
                <a:effectLst>
                  <a:outerShdw blurRad="38100" dist="38100" dir="2700000" algn="tl">
                    <a:srgbClr val="000000">
                      <a:alpha val="43137"/>
                    </a:srgbClr>
                  </a:outerShdw>
                </a:effectLst>
              </a:rPr>
              <a:t>cá thể hóa</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2743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0" y="999742"/>
            <a:ext cx="11624441" cy="4854803"/>
          </a:xfrm>
          <a:prstGeom prst="rect">
            <a:avLst/>
          </a:prstGeom>
        </p:spPr>
        <p:txBody>
          <a:bodyPr>
            <a:noAutofit/>
          </a:bodyPr>
          <a:lstStyle/>
          <a:p>
            <a:pPr>
              <a:lnSpc>
                <a:spcPct val="100000"/>
              </a:lnSpc>
              <a:spcBef>
                <a:spcPts val="0"/>
              </a:spcBef>
              <a:spcAft>
                <a:spcPts val="0"/>
              </a:spcAft>
            </a:pPr>
            <a:r>
              <a:rPr lang="en-US" sz="2800" b="1" cap="none" dirty="0" smtClean="0"/>
              <a:t>Thuốc giãn phế quản:</a:t>
            </a:r>
          </a:p>
          <a:p>
            <a:pPr lvl="1">
              <a:spcBef>
                <a:spcPts val="0"/>
              </a:spcBef>
              <a:spcAft>
                <a:spcPts val="0"/>
              </a:spcAft>
            </a:pPr>
            <a:r>
              <a:rPr lang="en-US" sz="2800" dirty="0" err="1"/>
              <a:t>Dùng</a:t>
            </a:r>
            <a:r>
              <a:rPr lang="en-US" sz="2800" dirty="0"/>
              <a:t> </a:t>
            </a:r>
            <a:r>
              <a:rPr lang="en-US" sz="2800" dirty="0" err="1"/>
              <a:t>thuốc</a:t>
            </a:r>
            <a:r>
              <a:rPr lang="en-US" sz="2800" dirty="0"/>
              <a:t> GPQ </a:t>
            </a:r>
            <a:r>
              <a:rPr lang="en-US" sz="2800" dirty="0" err="1"/>
              <a:t>trước</a:t>
            </a:r>
            <a:r>
              <a:rPr lang="en-US" sz="2800" dirty="0"/>
              <a:t> </a:t>
            </a:r>
            <a:r>
              <a:rPr lang="en-US" sz="2800" dirty="0" err="1"/>
              <a:t>vận</a:t>
            </a:r>
            <a:r>
              <a:rPr lang="en-US" sz="2800" dirty="0"/>
              <a:t> </a:t>
            </a:r>
            <a:r>
              <a:rPr lang="en-US" sz="2800" dirty="0" err="1"/>
              <a:t>động</a:t>
            </a:r>
            <a:r>
              <a:rPr lang="en-US" sz="2800" dirty="0"/>
              <a:t> </a:t>
            </a:r>
            <a:r>
              <a:rPr lang="en-US" sz="2800" dirty="0" err="1"/>
              <a:t>giúp</a:t>
            </a:r>
            <a:r>
              <a:rPr lang="en-US" sz="2800" dirty="0"/>
              <a:t> </a:t>
            </a:r>
            <a:r>
              <a:rPr lang="en-US" sz="2800" dirty="0" err="1"/>
              <a:t>gia</a:t>
            </a:r>
            <a:r>
              <a:rPr lang="en-US" sz="2800" dirty="0"/>
              <a:t> </a:t>
            </a:r>
            <a:r>
              <a:rPr lang="en-US" sz="2800" dirty="0" err="1"/>
              <a:t>tăng</a:t>
            </a:r>
            <a:r>
              <a:rPr lang="en-US" sz="2800" dirty="0"/>
              <a:t> dung </a:t>
            </a:r>
            <a:r>
              <a:rPr lang="en-US" sz="2800" dirty="0" err="1"/>
              <a:t>nạp</a:t>
            </a:r>
            <a:r>
              <a:rPr lang="en-US" sz="2800" dirty="0"/>
              <a:t> </a:t>
            </a:r>
            <a:r>
              <a:rPr lang="en-US" sz="2800" dirty="0" err="1"/>
              <a:t>gắng</a:t>
            </a:r>
            <a:r>
              <a:rPr lang="en-US" sz="2800" dirty="0"/>
              <a:t> </a:t>
            </a:r>
            <a:r>
              <a:rPr lang="en-US" sz="2800" dirty="0" err="1"/>
              <a:t>sức</a:t>
            </a:r>
            <a:r>
              <a:rPr lang="en-US" sz="2800" dirty="0"/>
              <a:t> </a:t>
            </a:r>
            <a:r>
              <a:rPr lang="en-US" sz="2800" dirty="0">
                <a:sym typeface="Symbol" panose="05050102010706020507" pitchFamily="18" charset="2"/>
              </a:rPr>
              <a:t> </a:t>
            </a:r>
            <a:r>
              <a:rPr lang="en-US" sz="2800" dirty="0" err="1">
                <a:sym typeface="Symbol" panose="05050102010706020507" pitchFamily="18" charset="2"/>
              </a:rPr>
              <a:t>bn</a:t>
            </a:r>
            <a:r>
              <a:rPr lang="en-US" sz="2800" dirty="0">
                <a:sym typeface="Symbol" panose="05050102010706020507" pitchFamily="18" charset="2"/>
              </a:rPr>
              <a:t> </a:t>
            </a:r>
            <a:r>
              <a:rPr lang="en-US" sz="2800" dirty="0" err="1">
                <a:sym typeface="Symbol" panose="05050102010706020507" pitchFamily="18" charset="2"/>
              </a:rPr>
              <a:t>có</a:t>
            </a:r>
            <a:r>
              <a:rPr lang="en-US" sz="2800" dirty="0">
                <a:sym typeface="Symbol" panose="05050102010706020507" pitchFamily="18" charset="2"/>
              </a:rPr>
              <a:t> </a:t>
            </a:r>
            <a:r>
              <a:rPr lang="en-US" sz="2800" dirty="0" err="1">
                <a:sym typeface="Symbol" panose="05050102010706020507" pitchFamily="18" charset="2"/>
              </a:rPr>
              <a:t>thể</a:t>
            </a:r>
            <a:r>
              <a:rPr lang="en-US" sz="2800" dirty="0">
                <a:sym typeface="Symbol" panose="05050102010706020507" pitchFamily="18" charset="2"/>
              </a:rPr>
              <a:t> </a:t>
            </a:r>
            <a:r>
              <a:rPr lang="en-US" sz="2800" dirty="0" err="1">
                <a:sym typeface="Symbol" panose="05050102010706020507" pitchFamily="18" charset="2"/>
              </a:rPr>
              <a:t>tập</a:t>
            </a:r>
            <a:r>
              <a:rPr lang="en-US" sz="2800" dirty="0">
                <a:sym typeface="Symbol" panose="05050102010706020507" pitchFamily="18" charset="2"/>
              </a:rPr>
              <a:t> ở </a:t>
            </a:r>
            <a:r>
              <a:rPr lang="en-US" sz="2800" dirty="0" err="1">
                <a:sym typeface="Symbol" panose="05050102010706020507" pitchFamily="18" charset="2"/>
              </a:rPr>
              <a:t>cường</a:t>
            </a:r>
            <a:r>
              <a:rPr lang="en-US" sz="2800" dirty="0">
                <a:sym typeface="Symbol" panose="05050102010706020507" pitchFamily="18" charset="2"/>
              </a:rPr>
              <a:t> </a:t>
            </a:r>
            <a:r>
              <a:rPr lang="en-US" sz="2800" dirty="0" err="1">
                <a:sym typeface="Symbol" panose="05050102010706020507" pitchFamily="18" charset="2"/>
              </a:rPr>
              <a:t>độ</a:t>
            </a:r>
            <a:r>
              <a:rPr lang="en-US" sz="2800" dirty="0">
                <a:sym typeface="Symbol" panose="05050102010706020507" pitchFamily="18" charset="2"/>
              </a:rPr>
              <a:t> </a:t>
            </a:r>
            <a:r>
              <a:rPr lang="en-US" sz="2800" dirty="0" err="1">
                <a:sym typeface="Symbol" panose="05050102010706020507" pitchFamily="18" charset="2"/>
              </a:rPr>
              <a:t>cao</a:t>
            </a:r>
            <a:r>
              <a:rPr lang="en-US" sz="2800" dirty="0">
                <a:sym typeface="Symbol" panose="05050102010706020507" pitchFamily="18" charset="2"/>
              </a:rPr>
              <a:t> </a:t>
            </a:r>
            <a:r>
              <a:rPr lang="en-US" sz="2800" dirty="0" err="1" smtClean="0">
                <a:sym typeface="Symbol" panose="05050102010706020507" pitchFamily="18" charset="2"/>
              </a:rPr>
              <a:t>hơn</a:t>
            </a:r>
            <a:r>
              <a:rPr lang="en-US" sz="2800" dirty="0" smtClean="0">
                <a:sym typeface="Symbol" panose="05050102010706020507" pitchFamily="18" charset="2"/>
              </a:rPr>
              <a:t>, </a:t>
            </a:r>
            <a:r>
              <a:rPr lang="en-US" sz="2800" dirty="0" err="1" smtClean="0">
                <a:sym typeface="Symbol" panose="05050102010706020507" pitchFamily="18" charset="2"/>
              </a:rPr>
              <a:t>t</a:t>
            </a:r>
            <a:r>
              <a:rPr lang="en-US" sz="2800" cap="none" dirty="0" err="1" smtClean="0"/>
              <a:t>huốc</a:t>
            </a:r>
            <a:r>
              <a:rPr lang="en-US" sz="2800" cap="none" dirty="0" smtClean="0"/>
              <a:t> GPG tác dụng ngắn hoặc dài đều cải thiện khả năng gắng sức</a:t>
            </a:r>
          </a:p>
          <a:p>
            <a:pPr>
              <a:lnSpc>
                <a:spcPct val="100000"/>
              </a:lnSpc>
              <a:spcBef>
                <a:spcPts val="0"/>
              </a:spcBef>
              <a:spcAft>
                <a:spcPts val="0"/>
              </a:spcAft>
            </a:pPr>
            <a:r>
              <a:rPr lang="en-US" sz="2800" b="1" cap="none" dirty="0" smtClean="0"/>
              <a:t>Oxygen </a:t>
            </a:r>
          </a:p>
          <a:p>
            <a:pPr marL="265113" lvl="1" indent="0" algn="just">
              <a:spcBef>
                <a:spcPts val="0"/>
              </a:spcBef>
              <a:spcAft>
                <a:spcPts val="0"/>
              </a:spcAft>
              <a:buNone/>
            </a:pPr>
            <a:r>
              <a:rPr lang="en-US" sz="2800" cap="none" dirty="0" smtClean="0"/>
              <a:t>- </a:t>
            </a:r>
            <a:r>
              <a:rPr lang="en-US" sz="2800" dirty="0"/>
              <a:t>Oxy </a:t>
            </a:r>
            <a:r>
              <a:rPr lang="en-US" sz="2800" dirty="0" err="1" smtClean="0"/>
              <a:t>giúp</a:t>
            </a:r>
            <a:r>
              <a:rPr lang="en-US" sz="2800" dirty="0" smtClean="0"/>
              <a:t> </a:t>
            </a:r>
            <a:r>
              <a:rPr lang="en-US" sz="2800" dirty="0" err="1"/>
              <a:t>tăng</a:t>
            </a:r>
            <a:r>
              <a:rPr lang="en-US" sz="2800" dirty="0"/>
              <a:t> </a:t>
            </a:r>
            <a:r>
              <a:rPr lang="en-US" sz="2800" dirty="0" err="1"/>
              <a:t>khả</a:t>
            </a:r>
            <a:r>
              <a:rPr lang="en-US" sz="2800" dirty="0"/>
              <a:t> </a:t>
            </a:r>
            <a:r>
              <a:rPr lang="en-US" sz="2800" dirty="0" err="1"/>
              <a:t>năng</a:t>
            </a:r>
            <a:r>
              <a:rPr lang="en-US" sz="2800" dirty="0"/>
              <a:t> </a:t>
            </a:r>
            <a:r>
              <a:rPr lang="en-US" sz="2800" dirty="0" err="1"/>
              <a:t>gắng</a:t>
            </a:r>
            <a:r>
              <a:rPr lang="en-US" sz="2800" dirty="0"/>
              <a:t> </a:t>
            </a:r>
            <a:r>
              <a:rPr lang="en-US" sz="2800" dirty="0" err="1"/>
              <a:t>sức</a:t>
            </a:r>
            <a:r>
              <a:rPr lang="en-US" sz="2800" dirty="0"/>
              <a:t> </a:t>
            </a:r>
            <a:r>
              <a:rPr lang="en-US" sz="2800" dirty="0" err="1"/>
              <a:t>và</a:t>
            </a:r>
            <a:r>
              <a:rPr lang="en-US" sz="2800" dirty="0"/>
              <a:t> </a:t>
            </a:r>
            <a:r>
              <a:rPr lang="en-US" sz="2800" dirty="0" err="1"/>
              <a:t>giảm</a:t>
            </a:r>
            <a:r>
              <a:rPr lang="en-US" sz="2800" dirty="0"/>
              <a:t> </a:t>
            </a:r>
            <a:r>
              <a:rPr lang="en-US" sz="2800" dirty="0" err="1"/>
              <a:t>khó</a:t>
            </a:r>
            <a:r>
              <a:rPr lang="en-US" sz="2800" dirty="0"/>
              <a:t> </a:t>
            </a:r>
            <a:r>
              <a:rPr lang="en-US" sz="2800" dirty="0" err="1"/>
              <a:t>thở</a:t>
            </a:r>
            <a:r>
              <a:rPr lang="en-US" sz="2800" dirty="0"/>
              <a:t> </a:t>
            </a:r>
            <a:r>
              <a:rPr lang="en-US" sz="2800" dirty="0" smtClean="0"/>
              <a:t>ở </a:t>
            </a:r>
            <a:r>
              <a:rPr lang="en-US" sz="2800" dirty="0" err="1"/>
              <a:t>những</a:t>
            </a:r>
            <a:r>
              <a:rPr lang="en-US" sz="2800" dirty="0"/>
              <a:t> </a:t>
            </a:r>
            <a:r>
              <a:rPr lang="en-US" sz="2800" dirty="0" err="1"/>
              <a:t>bn</a:t>
            </a:r>
            <a:r>
              <a:rPr lang="en-US" sz="2800" dirty="0"/>
              <a:t> </a:t>
            </a:r>
            <a:r>
              <a:rPr lang="en-US" sz="2800" dirty="0" err="1"/>
              <a:t>hạ</a:t>
            </a:r>
            <a:r>
              <a:rPr lang="en-US" sz="2800" dirty="0"/>
              <a:t> oxy </a:t>
            </a:r>
            <a:r>
              <a:rPr lang="en-US" sz="2800" dirty="0" err="1"/>
              <a:t>máu</a:t>
            </a:r>
            <a:r>
              <a:rPr lang="en-US" sz="2800" dirty="0"/>
              <a:t> </a:t>
            </a:r>
            <a:r>
              <a:rPr lang="en-US" sz="2800" dirty="0" err="1"/>
              <a:t>nhẹ</a:t>
            </a:r>
            <a:r>
              <a:rPr lang="en-US" sz="2800" dirty="0"/>
              <a:t> </a:t>
            </a:r>
            <a:r>
              <a:rPr lang="en-US" sz="2800" dirty="0" err="1"/>
              <a:t>và</a:t>
            </a:r>
            <a:r>
              <a:rPr lang="en-US" sz="2800" dirty="0"/>
              <a:t> </a:t>
            </a:r>
            <a:r>
              <a:rPr lang="en-US" sz="2800" dirty="0" err="1"/>
              <a:t>giảm</a:t>
            </a:r>
            <a:r>
              <a:rPr lang="en-US" sz="2800" dirty="0"/>
              <a:t> </a:t>
            </a:r>
            <a:r>
              <a:rPr lang="en-US" sz="2800" dirty="0" err="1"/>
              <a:t>bão</a:t>
            </a:r>
            <a:r>
              <a:rPr lang="en-US" sz="2800" dirty="0"/>
              <a:t> </a:t>
            </a:r>
            <a:r>
              <a:rPr lang="en-US" sz="2800" dirty="0" err="1"/>
              <a:t>hòa</a:t>
            </a:r>
            <a:r>
              <a:rPr lang="en-US" sz="2800" dirty="0"/>
              <a:t> oxy </a:t>
            </a:r>
            <a:r>
              <a:rPr lang="en-US" sz="2800" dirty="0" err="1"/>
              <a:t>khi</a:t>
            </a:r>
            <a:r>
              <a:rPr lang="en-US" sz="2800" dirty="0"/>
              <a:t> </a:t>
            </a:r>
            <a:r>
              <a:rPr lang="en-US" sz="2800" dirty="0" err="1"/>
              <a:t>gắng</a:t>
            </a:r>
            <a:r>
              <a:rPr lang="en-US" sz="2800" dirty="0"/>
              <a:t> </a:t>
            </a:r>
            <a:r>
              <a:rPr lang="en-US" sz="2800" dirty="0" err="1"/>
              <a:t>sức</a:t>
            </a:r>
            <a:r>
              <a:rPr lang="en-US" sz="2800" dirty="0"/>
              <a:t>.</a:t>
            </a:r>
          </a:p>
          <a:p>
            <a:pPr marL="265113" lvl="1" indent="0" algn="just">
              <a:lnSpc>
                <a:spcPct val="100000"/>
              </a:lnSpc>
              <a:spcBef>
                <a:spcPts val="0"/>
              </a:spcBef>
              <a:spcAft>
                <a:spcPts val="0"/>
              </a:spcAft>
              <a:buFont typeface="Wingdings 2" panose="05020102010507070707" pitchFamily="18" charset="2"/>
              <a:buNone/>
            </a:pPr>
            <a:r>
              <a:rPr lang="en-US" sz="2800" cap="none" dirty="0" smtClean="0"/>
              <a:t>- </a:t>
            </a:r>
            <a:r>
              <a:rPr lang="en-US" sz="2800" cap="none" dirty="0" err="1" smtClean="0"/>
              <a:t>Bn</a:t>
            </a:r>
            <a:r>
              <a:rPr lang="en-US" sz="2800" cap="none" dirty="0" smtClean="0"/>
              <a:t> đang thở oxy dài hạn tại nhà cần tiếp tục thở oxy khi vận động và nên tăng lưu lượng oxy khi </a:t>
            </a:r>
            <a:r>
              <a:rPr lang="en-US" sz="2800" cap="none" dirty="0" err="1" smtClean="0"/>
              <a:t>vận</a:t>
            </a:r>
            <a:r>
              <a:rPr lang="en-US" sz="2800" cap="none" dirty="0" smtClean="0"/>
              <a:t> </a:t>
            </a:r>
            <a:r>
              <a:rPr lang="en-US" sz="2800" cap="none" dirty="0" err="1" smtClean="0"/>
              <a:t>động</a:t>
            </a:r>
            <a:r>
              <a:rPr lang="en-US" sz="2800" cap="none" dirty="0" smtClean="0"/>
              <a:t>.</a:t>
            </a:r>
          </a:p>
          <a:p>
            <a:pPr marL="265113" lvl="1" indent="0" algn="just">
              <a:lnSpc>
                <a:spcPct val="100000"/>
              </a:lnSpc>
              <a:spcBef>
                <a:spcPts val="0"/>
              </a:spcBef>
              <a:spcAft>
                <a:spcPts val="0"/>
              </a:spcAft>
              <a:buFont typeface="Wingdings 2" panose="05020102010507070707" pitchFamily="18" charset="2"/>
              <a:buNone/>
            </a:pPr>
            <a:r>
              <a:rPr lang="en-US" sz="2800" b="1" dirty="0" err="1" smtClean="0"/>
              <a:t>Điều</a:t>
            </a:r>
            <a:r>
              <a:rPr lang="en-US" sz="2800" b="1" dirty="0" smtClean="0"/>
              <a:t> </a:t>
            </a:r>
            <a:r>
              <a:rPr lang="en-US" sz="2800" b="1" dirty="0" err="1" smtClean="0"/>
              <a:t>chỉnh</a:t>
            </a:r>
            <a:r>
              <a:rPr lang="en-US" sz="2800" b="1" dirty="0" smtClean="0"/>
              <a:t> </a:t>
            </a:r>
            <a:r>
              <a:rPr lang="en-US" sz="2800" b="1" dirty="0" err="1" smtClean="0"/>
              <a:t>các</a:t>
            </a:r>
            <a:r>
              <a:rPr lang="en-US" sz="2800" b="1" dirty="0" smtClean="0"/>
              <a:t> </a:t>
            </a:r>
            <a:r>
              <a:rPr lang="en-US" sz="2800" b="1" dirty="0" err="1" smtClean="0"/>
              <a:t>bệnh</a:t>
            </a:r>
            <a:r>
              <a:rPr lang="en-US" sz="2800" b="1" dirty="0" smtClean="0"/>
              <a:t> </a:t>
            </a:r>
            <a:r>
              <a:rPr lang="en-US" sz="2800" b="1" dirty="0" err="1" smtClean="0"/>
              <a:t>đồng</a:t>
            </a:r>
            <a:r>
              <a:rPr lang="en-US" sz="2800" b="1" dirty="0" smtClean="0"/>
              <a:t> </a:t>
            </a:r>
            <a:r>
              <a:rPr lang="en-US" sz="2800" b="1" dirty="0" err="1" smtClean="0"/>
              <a:t>mắc</a:t>
            </a:r>
            <a:r>
              <a:rPr lang="en-US" sz="3200" dirty="0" smtClean="0"/>
              <a:t>: </a:t>
            </a:r>
            <a:r>
              <a:rPr lang="en-US" sz="2800" dirty="0" err="1" smtClean="0"/>
              <a:t>bệnh</a:t>
            </a:r>
            <a:r>
              <a:rPr lang="en-US" sz="2800" dirty="0" smtClean="0"/>
              <a:t> </a:t>
            </a:r>
            <a:r>
              <a:rPr lang="en-US" sz="2800" dirty="0" err="1" smtClean="0"/>
              <a:t>lý</a:t>
            </a:r>
            <a:r>
              <a:rPr lang="en-US" sz="2800" dirty="0" smtClean="0"/>
              <a:t> </a:t>
            </a:r>
            <a:r>
              <a:rPr lang="en-US" sz="2800" dirty="0" err="1" smtClean="0"/>
              <a:t>xương</a:t>
            </a:r>
            <a:r>
              <a:rPr lang="en-US" sz="2800" dirty="0" smtClean="0"/>
              <a:t> </a:t>
            </a:r>
            <a:r>
              <a:rPr lang="en-US" sz="2800" dirty="0" err="1" smtClean="0"/>
              <a:t>khớp</a:t>
            </a:r>
            <a:r>
              <a:rPr lang="en-US" sz="2800" dirty="0" smtClean="0"/>
              <a:t>, </a:t>
            </a:r>
            <a:r>
              <a:rPr lang="en-US" sz="2800" dirty="0" err="1" smtClean="0"/>
              <a:t>loãng</a:t>
            </a:r>
            <a:r>
              <a:rPr lang="en-US" sz="2800" dirty="0" smtClean="0"/>
              <a:t> </a:t>
            </a:r>
            <a:r>
              <a:rPr lang="en-US" sz="2800" dirty="0" err="1" smtClean="0"/>
              <a:t>xương</a:t>
            </a:r>
            <a:r>
              <a:rPr lang="en-US" sz="2800" dirty="0" smtClean="0"/>
              <a:t>, </a:t>
            </a:r>
            <a:r>
              <a:rPr lang="en-US" sz="2800" dirty="0" err="1" smtClean="0"/>
              <a:t>bệnh</a:t>
            </a:r>
            <a:r>
              <a:rPr lang="en-US" sz="2800" dirty="0" smtClean="0"/>
              <a:t> </a:t>
            </a:r>
            <a:r>
              <a:rPr lang="en-US" sz="2800" dirty="0" err="1" smtClean="0"/>
              <a:t>tim</a:t>
            </a:r>
            <a:r>
              <a:rPr lang="en-US" sz="2800" dirty="0" smtClean="0"/>
              <a:t> </a:t>
            </a:r>
            <a:r>
              <a:rPr lang="en-US" sz="2800" dirty="0" err="1" smtClean="0"/>
              <a:t>mạch</a:t>
            </a:r>
            <a:r>
              <a:rPr lang="en-US" sz="2800" dirty="0" smtClean="0"/>
              <a:t> (TBMMN, </a:t>
            </a:r>
            <a:r>
              <a:rPr lang="en-US" sz="2800" dirty="0" err="1" smtClean="0"/>
              <a:t>suy</a:t>
            </a:r>
            <a:r>
              <a:rPr lang="en-US" sz="2800" dirty="0" smtClean="0"/>
              <a:t> </a:t>
            </a:r>
            <a:r>
              <a:rPr lang="en-US" sz="2800" dirty="0" err="1" smtClean="0"/>
              <a:t>tim</a:t>
            </a:r>
            <a:r>
              <a:rPr lang="en-US" sz="2800" dirty="0" smtClean="0"/>
              <a:t>, BCTTMCB...), </a:t>
            </a:r>
            <a:r>
              <a:rPr lang="en-US" sz="2800" dirty="0" err="1" smtClean="0"/>
              <a:t>bệnh</a:t>
            </a:r>
            <a:r>
              <a:rPr lang="en-US" sz="2800" dirty="0" smtClean="0"/>
              <a:t> </a:t>
            </a:r>
            <a:r>
              <a:rPr lang="en-US" sz="2800" dirty="0" err="1" smtClean="0"/>
              <a:t>tâm</a:t>
            </a:r>
            <a:r>
              <a:rPr lang="en-US" sz="2800" dirty="0" smtClean="0"/>
              <a:t> </a:t>
            </a:r>
            <a:r>
              <a:rPr lang="en-US" sz="2800" dirty="0" err="1" smtClean="0"/>
              <a:t>thần</a:t>
            </a:r>
            <a:r>
              <a:rPr lang="en-US" sz="2800" dirty="0" smtClean="0"/>
              <a:t> </a:t>
            </a:r>
            <a:r>
              <a:rPr lang="en-US" sz="2800" dirty="0" err="1" smtClean="0"/>
              <a:t>kinh</a:t>
            </a:r>
            <a:r>
              <a:rPr lang="en-US" sz="2800" dirty="0" smtClean="0"/>
              <a:t> (lo </a:t>
            </a:r>
            <a:r>
              <a:rPr lang="en-US" sz="2800" dirty="0" err="1" smtClean="0"/>
              <a:t>âu</a:t>
            </a:r>
            <a:r>
              <a:rPr lang="en-US" sz="2800" dirty="0" smtClean="0"/>
              <a:t>, </a:t>
            </a:r>
            <a:r>
              <a:rPr lang="en-US" sz="2800" dirty="0" err="1" smtClean="0"/>
              <a:t>trầm</a:t>
            </a:r>
            <a:r>
              <a:rPr lang="en-US" sz="2800" dirty="0" smtClean="0"/>
              <a:t> </a:t>
            </a:r>
            <a:r>
              <a:rPr lang="en-US" sz="2800" dirty="0" err="1" smtClean="0"/>
              <a:t>cảm</a:t>
            </a:r>
            <a:r>
              <a:rPr lang="en-US" sz="2800" dirty="0" smtClean="0"/>
              <a:t>..) </a:t>
            </a:r>
            <a:r>
              <a:rPr lang="en-US" sz="2800" dirty="0" err="1" smtClean="0"/>
              <a:t>sẽ</a:t>
            </a:r>
            <a:r>
              <a:rPr lang="en-US" sz="2800" dirty="0" smtClean="0"/>
              <a:t> </a:t>
            </a:r>
            <a:r>
              <a:rPr lang="en-US" sz="2800" dirty="0" err="1" smtClean="0"/>
              <a:t>giúp</a:t>
            </a:r>
            <a:r>
              <a:rPr lang="en-US" sz="2800" dirty="0" smtClean="0"/>
              <a:t> </a:t>
            </a:r>
            <a:r>
              <a:rPr lang="en-US" sz="2800" dirty="0" err="1" smtClean="0"/>
              <a:t>bệnh</a:t>
            </a:r>
            <a:r>
              <a:rPr lang="en-US" sz="2800" dirty="0" smtClean="0"/>
              <a:t> </a:t>
            </a:r>
            <a:r>
              <a:rPr lang="en-US" sz="2800" dirty="0" err="1" smtClean="0"/>
              <a:t>nhân</a:t>
            </a:r>
            <a:r>
              <a:rPr lang="en-US" sz="2800" dirty="0" smtClean="0"/>
              <a:t> </a:t>
            </a:r>
            <a:r>
              <a:rPr lang="en-US" sz="2800" dirty="0" err="1" smtClean="0"/>
              <a:t>tuân</a:t>
            </a:r>
            <a:r>
              <a:rPr lang="en-US" sz="2800" dirty="0" smtClean="0"/>
              <a:t> </a:t>
            </a:r>
            <a:r>
              <a:rPr lang="en-US" sz="2800" dirty="0" err="1" smtClean="0"/>
              <a:t>thủ</a:t>
            </a:r>
            <a:r>
              <a:rPr lang="en-US" sz="2800" dirty="0" smtClean="0"/>
              <a:t> </a:t>
            </a:r>
            <a:r>
              <a:rPr lang="en-US" sz="2800" dirty="0" err="1" smtClean="0"/>
              <a:t>tốt</a:t>
            </a:r>
            <a:r>
              <a:rPr lang="en-US" sz="2800" dirty="0" smtClean="0"/>
              <a:t> </a:t>
            </a:r>
            <a:r>
              <a:rPr lang="en-US" sz="2800" dirty="0" err="1" smtClean="0"/>
              <a:t>hơn</a:t>
            </a:r>
            <a:r>
              <a:rPr lang="en-US" sz="2800" dirty="0" smtClean="0"/>
              <a:t>.  </a:t>
            </a:r>
            <a:endParaRPr lang="vi-VN" sz="2800" dirty="0" smtClean="0"/>
          </a:p>
          <a:p>
            <a:pPr marL="722313" lvl="1" indent="-457200" algn="just">
              <a:lnSpc>
                <a:spcPct val="100000"/>
              </a:lnSpc>
              <a:buFontTx/>
              <a:buChar char="-"/>
            </a:pPr>
            <a:endParaRPr lang="en-US" sz="2800" dirty="0" smtClean="0"/>
          </a:p>
        </p:txBody>
      </p:sp>
      <p:sp>
        <p:nvSpPr>
          <p:cNvPr id="2" name="Title 1"/>
          <p:cNvSpPr>
            <a:spLocks noGrp="1"/>
          </p:cNvSpPr>
          <p:nvPr>
            <p:ph type="title"/>
          </p:nvPr>
        </p:nvSpPr>
        <p:spPr>
          <a:xfrm>
            <a:off x="0" y="0"/>
            <a:ext cx="9531951" cy="999742"/>
          </a:xfrm>
        </p:spPr>
        <p:txBody>
          <a:bodyPr>
            <a:noAutofit/>
          </a:bodyPr>
          <a:lstStyle/>
          <a:p>
            <a:pPr algn="l" fontAlgn="auto">
              <a:spcAft>
                <a:spcPts val="0"/>
              </a:spcAft>
              <a:defRPr/>
            </a:pPr>
            <a:r>
              <a:rPr lang="en-US" sz="4400" dirty="0" smtClean="0">
                <a:solidFill>
                  <a:schemeClr val="accent2"/>
                </a:solidFill>
                <a:effectLst>
                  <a:outerShdw blurRad="38100" dist="38100" dir="2700000" algn="tl">
                    <a:srgbClr val="000000">
                      <a:alpha val="43137"/>
                    </a:srgbClr>
                  </a:outerShdw>
                </a:effectLst>
              </a:rPr>
              <a:t>TĂNG HIỆU QUẢ VẬN ĐỘNG</a:t>
            </a:r>
            <a:endParaRPr lang="vi-VN" sz="4400"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189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3"/>
          <p:cNvSpPr>
            <a:spLocks noGrp="1"/>
          </p:cNvSpPr>
          <p:nvPr>
            <p:ph idx="1"/>
          </p:nvPr>
        </p:nvSpPr>
        <p:spPr>
          <a:xfrm>
            <a:off x="144791" y="1726841"/>
            <a:ext cx="6226448" cy="3753601"/>
          </a:xfrm>
        </p:spPr>
        <p:txBody>
          <a:bodyPr/>
          <a:lstStyle/>
          <a:p>
            <a:pPr marL="0" indent="0" eaLnBrk="1" hangingPunct="1">
              <a:buNone/>
            </a:pPr>
            <a:r>
              <a:rPr lang="en-US" altLang="en-US" b="1" dirty="0" smtClean="0"/>
              <a:t>CƠ BẢN</a:t>
            </a:r>
          </a:p>
          <a:p>
            <a:pPr eaLnBrk="1" hangingPunct="1">
              <a:buFont typeface="Arial" panose="020B0604020202020204" pitchFamily="34" charset="0"/>
              <a:buChar char="•"/>
            </a:pPr>
            <a:r>
              <a:rPr lang="en-US" altLang="en-US" dirty="0" err="1" smtClean="0"/>
              <a:t>Sinh</a:t>
            </a:r>
            <a:r>
              <a:rPr lang="en-US" altLang="en-US" dirty="0" smtClean="0"/>
              <a:t> </a:t>
            </a:r>
            <a:r>
              <a:rPr lang="en-US" altLang="en-US" dirty="0" err="1" smtClean="0"/>
              <a:t>lý</a:t>
            </a:r>
            <a:r>
              <a:rPr lang="en-US" altLang="en-US" dirty="0" smtClean="0"/>
              <a:t> </a:t>
            </a:r>
            <a:r>
              <a:rPr lang="en-US" altLang="en-US" dirty="0" err="1" smtClean="0"/>
              <a:t>hô</a:t>
            </a:r>
            <a:r>
              <a:rPr lang="en-US" altLang="en-US" dirty="0" smtClean="0"/>
              <a:t> </a:t>
            </a:r>
            <a:r>
              <a:rPr lang="en-US" altLang="en-US" dirty="0" err="1" smtClean="0"/>
              <a:t>hấp</a:t>
            </a:r>
            <a:r>
              <a:rPr lang="en-US" altLang="en-US" dirty="0" smtClean="0"/>
              <a:t> </a:t>
            </a:r>
            <a:r>
              <a:rPr lang="en-US" altLang="en-US" dirty="0" err="1" smtClean="0"/>
              <a:t>và</a:t>
            </a:r>
            <a:r>
              <a:rPr lang="en-US" altLang="en-US" dirty="0" smtClean="0"/>
              <a:t> </a:t>
            </a:r>
            <a:r>
              <a:rPr lang="en-US" altLang="en-US" dirty="0" err="1" smtClean="0"/>
              <a:t>bệnh</a:t>
            </a:r>
            <a:r>
              <a:rPr lang="en-US" altLang="en-US" dirty="0" smtClean="0"/>
              <a:t> </a:t>
            </a:r>
            <a:r>
              <a:rPr lang="en-US" altLang="en-US" dirty="0" err="1" smtClean="0"/>
              <a:t>học</a:t>
            </a:r>
            <a:r>
              <a:rPr lang="en-US" altLang="en-US" dirty="0" smtClean="0"/>
              <a:t> </a:t>
            </a:r>
            <a:r>
              <a:rPr lang="en-US" altLang="en-US" dirty="0" err="1" smtClean="0"/>
              <a:t>của</a:t>
            </a:r>
            <a:r>
              <a:rPr lang="en-US" altLang="en-US" dirty="0" smtClean="0"/>
              <a:t> BPTNMT</a:t>
            </a:r>
            <a:endParaRPr lang="en-US" altLang="en-US" b="1" dirty="0" smtClean="0"/>
          </a:p>
          <a:p>
            <a:pPr>
              <a:buFont typeface="Arial" panose="020B0604020202020204" pitchFamily="34" charset="0"/>
              <a:buChar char="•"/>
            </a:pPr>
            <a:r>
              <a:rPr lang="en-US" altLang="en-US" dirty="0" err="1"/>
              <a:t>Sử</a:t>
            </a:r>
            <a:r>
              <a:rPr lang="en-US" altLang="en-US" dirty="0"/>
              <a:t> </a:t>
            </a:r>
            <a:r>
              <a:rPr lang="en-US" altLang="en-US" dirty="0" err="1"/>
              <a:t>dụng</a:t>
            </a:r>
            <a:r>
              <a:rPr lang="en-US" altLang="en-US" dirty="0"/>
              <a:t> </a:t>
            </a:r>
            <a:r>
              <a:rPr lang="en-US" altLang="en-US" dirty="0" err="1"/>
              <a:t>thuốc</a:t>
            </a:r>
            <a:r>
              <a:rPr lang="en-US" altLang="en-US" dirty="0"/>
              <a:t> </a:t>
            </a:r>
            <a:r>
              <a:rPr lang="en-US" altLang="en-US" dirty="0" err="1"/>
              <a:t>đúng</a:t>
            </a:r>
            <a:r>
              <a:rPr lang="en-US" altLang="en-US" dirty="0"/>
              <a:t> </a:t>
            </a:r>
            <a:r>
              <a:rPr lang="en-US" altLang="en-US" dirty="0" err="1"/>
              <a:t>cách</a:t>
            </a:r>
            <a:r>
              <a:rPr lang="en-US" altLang="en-US" dirty="0"/>
              <a:t>, </a:t>
            </a:r>
            <a:endParaRPr lang="en-US" altLang="en-US" dirty="0" smtClean="0"/>
          </a:p>
          <a:p>
            <a:pPr>
              <a:buFont typeface="Arial" panose="020B0604020202020204" pitchFamily="34" charset="0"/>
              <a:buChar char="•"/>
            </a:pPr>
            <a:r>
              <a:rPr lang="en-US" altLang="en-US" dirty="0" smtClean="0"/>
              <a:t>Oxy </a:t>
            </a:r>
            <a:r>
              <a:rPr lang="en-US" altLang="en-US" dirty="0" err="1" smtClean="0"/>
              <a:t>liệu</a:t>
            </a:r>
            <a:r>
              <a:rPr lang="en-US" altLang="en-US" dirty="0" smtClean="0"/>
              <a:t> </a:t>
            </a:r>
            <a:r>
              <a:rPr lang="en-US" altLang="en-US" dirty="0" err="1" smtClean="0"/>
              <a:t>pháp</a:t>
            </a:r>
            <a:r>
              <a:rPr lang="en-US" altLang="en-US" dirty="0" smtClean="0"/>
              <a:t>, oxy </a:t>
            </a:r>
            <a:r>
              <a:rPr lang="en-US" altLang="en-US" dirty="0" err="1" smtClean="0"/>
              <a:t>tại</a:t>
            </a:r>
            <a:r>
              <a:rPr lang="en-US" altLang="en-US" dirty="0" smtClean="0"/>
              <a:t> </a:t>
            </a:r>
            <a:r>
              <a:rPr lang="en-US" altLang="en-US" dirty="0" err="1" smtClean="0"/>
              <a:t>nhà</a:t>
            </a:r>
            <a:endParaRPr lang="en-US" altLang="en-US" b="1" dirty="0"/>
          </a:p>
          <a:p>
            <a:pPr>
              <a:buFont typeface="Arial" panose="020B0604020202020204" pitchFamily="34" charset="0"/>
              <a:buChar char="•"/>
            </a:pPr>
            <a:r>
              <a:rPr lang="en-US" altLang="en-US" dirty="0" err="1" smtClean="0"/>
              <a:t>Tập</a:t>
            </a:r>
            <a:r>
              <a:rPr lang="en-US" altLang="en-US" dirty="0" smtClean="0"/>
              <a:t> </a:t>
            </a:r>
            <a:r>
              <a:rPr lang="en-US" altLang="en-US" dirty="0" err="1" smtClean="0"/>
              <a:t>thở</a:t>
            </a:r>
            <a:r>
              <a:rPr lang="en-US" altLang="en-US" dirty="0" smtClean="0"/>
              <a:t> </a:t>
            </a:r>
            <a:r>
              <a:rPr lang="en-US" altLang="en-US" dirty="0" err="1" smtClean="0"/>
              <a:t>và</a:t>
            </a:r>
            <a:r>
              <a:rPr lang="en-US" altLang="en-US" dirty="0" smtClean="0"/>
              <a:t> </a:t>
            </a:r>
            <a:r>
              <a:rPr lang="en-US" altLang="en-US" dirty="0" err="1" smtClean="0"/>
              <a:t>làm</a:t>
            </a:r>
            <a:r>
              <a:rPr lang="en-US" altLang="en-US" dirty="0" smtClean="0"/>
              <a:t> </a:t>
            </a:r>
            <a:r>
              <a:rPr lang="en-US" altLang="en-US" dirty="0" err="1"/>
              <a:t>sạch</a:t>
            </a:r>
            <a:r>
              <a:rPr lang="en-US" altLang="en-US" dirty="0"/>
              <a:t> </a:t>
            </a:r>
            <a:r>
              <a:rPr lang="en-US" altLang="en-US" dirty="0" err="1"/>
              <a:t>phế</a:t>
            </a:r>
            <a:r>
              <a:rPr lang="en-US" altLang="en-US" dirty="0"/>
              <a:t> </a:t>
            </a:r>
            <a:r>
              <a:rPr lang="en-US" altLang="en-US" dirty="0" err="1"/>
              <a:t>quản</a:t>
            </a:r>
            <a:endParaRPr lang="en-US" altLang="en-US" b="1" dirty="0" smtClean="0"/>
          </a:p>
          <a:p>
            <a:pPr eaLnBrk="1" hangingPunct="1">
              <a:buFont typeface="Arial" panose="020B0604020202020204" pitchFamily="34" charset="0"/>
              <a:buChar char="•"/>
            </a:pPr>
            <a:r>
              <a:rPr lang="en-US" altLang="en-US" dirty="0" err="1" smtClean="0"/>
              <a:t>Ích</a:t>
            </a:r>
            <a:r>
              <a:rPr lang="en-US" altLang="en-US" dirty="0" smtClean="0"/>
              <a:t> </a:t>
            </a:r>
            <a:r>
              <a:rPr lang="en-US" altLang="en-US" dirty="0" err="1" smtClean="0"/>
              <a:t>lợi</a:t>
            </a:r>
            <a:r>
              <a:rPr lang="en-US" altLang="en-US" dirty="0" smtClean="0"/>
              <a:t> </a:t>
            </a:r>
            <a:r>
              <a:rPr lang="en-US" altLang="en-US" dirty="0" err="1" smtClean="0"/>
              <a:t>của</a:t>
            </a:r>
            <a:r>
              <a:rPr lang="en-US" altLang="en-US" dirty="0" smtClean="0"/>
              <a:t> </a:t>
            </a:r>
            <a:r>
              <a:rPr lang="en-US" altLang="en-US" dirty="0" err="1" smtClean="0"/>
              <a:t>vận</a:t>
            </a:r>
            <a:r>
              <a:rPr lang="en-US" altLang="en-US" dirty="0" smtClean="0"/>
              <a:t> </a:t>
            </a:r>
            <a:r>
              <a:rPr lang="en-US" altLang="en-US" dirty="0" err="1" smtClean="0"/>
              <a:t>động</a:t>
            </a:r>
            <a:r>
              <a:rPr lang="en-US" altLang="en-US" dirty="0" smtClean="0"/>
              <a:t> </a:t>
            </a:r>
            <a:r>
              <a:rPr lang="en-US" altLang="en-US" dirty="0" err="1" smtClean="0"/>
              <a:t>và</a:t>
            </a:r>
            <a:r>
              <a:rPr lang="en-US" altLang="en-US" dirty="0" smtClean="0"/>
              <a:t> </a:t>
            </a:r>
            <a:r>
              <a:rPr lang="en-US" altLang="en-US" dirty="0" err="1" smtClean="0"/>
              <a:t>tập</a:t>
            </a:r>
            <a:r>
              <a:rPr lang="en-US" altLang="en-US" dirty="0" smtClean="0"/>
              <a:t> </a:t>
            </a:r>
            <a:r>
              <a:rPr lang="en-US" altLang="en-US" dirty="0" err="1" smtClean="0"/>
              <a:t>luyện</a:t>
            </a:r>
            <a:r>
              <a:rPr lang="en-US" altLang="en-US" dirty="0" smtClean="0"/>
              <a:t> </a:t>
            </a:r>
            <a:r>
              <a:rPr lang="en-US" altLang="en-US" dirty="0" err="1" smtClean="0"/>
              <a:t>thể</a:t>
            </a:r>
            <a:r>
              <a:rPr lang="en-US" altLang="en-US" dirty="0" smtClean="0"/>
              <a:t> </a:t>
            </a:r>
            <a:r>
              <a:rPr lang="en-US" altLang="en-US" dirty="0" err="1" smtClean="0"/>
              <a:t>chất</a:t>
            </a:r>
            <a:endParaRPr lang="en-US" altLang="en-US" b="1" dirty="0" smtClean="0"/>
          </a:p>
          <a:p>
            <a:pPr>
              <a:buFont typeface="Arial" panose="020B0604020202020204" pitchFamily="34" charset="0"/>
              <a:buChar char="•"/>
            </a:pPr>
            <a:r>
              <a:rPr lang="en-US" altLang="en-US" dirty="0" err="1" smtClean="0"/>
              <a:t>Nhận</a:t>
            </a:r>
            <a:r>
              <a:rPr lang="en-US" altLang="en-US" dirty="0" smtClean="0"/>
              <a:t> </a:t>
            </a:r>
            <a:r>
              <a:rPr lang="en-US" altLang="en-US" dirty="0" err="1" smtClean="0"/>
              <a:t>biết</a:t>
            </a:r>
            <a:r>
              <a:rPr lang="en-US" altLang="en-US" dirty="0" smtClean="0"/>
              <a:t> </a:t>
            </a:r>
            <a:r>
              <a:rPr lang="en-US" altLang="en-US" dirty="0" err="1" smtClean="0"/>
              <a:t>và</a:t>
            </a:r>
            <a:r>
              <a:rPr lang="en-US" altLang="en-US" dirty="0" smtClean="0"/>
              <a:t> </a:t>
            </a:r>
            <a:r>
              <a:rPr lang="en-US" altLang="en-US" dirty="0" err="1" smtClean="0"/>
              <a:t>phòng</a:t>
            </a:r>
            <a:r>
              <a:rPr lang="en-US" altLang="en-US" dirty="0" smtClean="0"/>
              <a:t> </a:t>
            </a:r>
            <a:r>
              <a:rPr lang="en-US" altLang="en-US" dirty="0" err="1" smtClean="0"/>
              <a:t>tránh</a:t>
            </a:r>
            <a:r>
              <a:rPr lang="en-US" altLang="en-US" dirty="0" smtClean="0"/>
              <a:t> </a:t>
            </a:r>
            <a:r>
              <a:rPr lang="en-US" altLang="en-US" dirty="0" err="1" smtClean="0"/>
              <a:t>đợt</a:t>
            </a:r>
            <a:r>
              <a:rPr lang="en-US" altLang="en-US" dirty="0" smtClean="0"/>
              <a:t> </a:t>
            </a:r>
            <a:r>
              <a:rPr lang="en-US" altLang="en-US" dirty="0" err="1"/>
              <a:t>cấp</a:t>
            </a:r>
            <a:r>
              <a:rPr lang="en-US" altLang="en-US" dirty="0"/>
              <a:t> COPD</a:t>
            </a:r>
            <a:endParaRPr lang="en-US" altLang="en-US" b="1" dirty="0"/>
          </a:p>
          <a:p>
            <a:pPr>
              <a:buFont typeface="Arial" panose="020B0604020202020204" pitchFamily="34" charset="0"/>
              <a:buChar char="•"/>
            </a:pPr>
            <a:r>
              <a:rPr lang="en-US" altLang="en-US" dirty="0" err="1"/>
              <a:t>Cai</a:t>
            </a:r>
            <a:r>
              <a:rPr lang="en-US" altLang="en-US" dirty="0"/>
              <a:t> </a:t>
            </a:r>
            <a:r>
              <a:rPr lang="en-US" altLang="en-US" dirty="0" err="1"/>
              <a:t>thuốc</a:t>
            </a:r>
            <a:r>
              <a:rPr lang="en-US" altLang="en-US" dirty="0"/>
              <a:t> </a:t>
            </a:r>
            <a:r>
              <a:rPr lang="en-US" altLang="en-US" dirty="0" err="1"/>
              <a:t>lá</a:t>
            </a:r>
            <a:endParaRPr lang="en-US" altLang="en-US" b="1" dirty="0"/>
          </a:p>
          <a:p>
            <a:pPr eaLnBrk="1" hangingPunct="1"/>
            <a:endParaRPr lang="en-US" altLang="en-US" sz="2800" b="1" dirty="0" smtClean="0"/>
          </a:p>
        </p:txBody>
      </p:sp>
      <p:sp>
        <p:nvSpPr>
          <p:cNvPr id="2" name="Picture Placeholder 1"/>
          <p:cNvSpPr>
            <a:spLocks noGrp="1"/>
          </p:cNvSpPr>
          <p:nvPr>
            <p:ph type="pic" sz="quarter" idx="13"/>
          </p:nvPr>
        </p:nvSpPr>
        <p:spPr>
          <a:xfrm>
            <a:off x="10184523" y="1"/>
            <a:ext cx="2007477" cy="1902371"/>
          </a:xfrm>
        </p:spPr>
      </p:sp>
      <p:sp>
        <p:nvSpPr>
          <p:cNvPr id="3" name="Title 2"/>
          <p:cNvSpPr>
            <a:spLocks noGrp="1"/>
          </p:cNvSpPr>
          <p:nvPr>
            <p:ph type="title"/>
          </p:nvPr>
        </p:nvSpPr>
        <p:spPr>
          <a:xfrm>
            <a:off x="379303" y="122156"/>
            <a:ext cx="7732516" cy="1325563"/>
          </a:xfrm>
        </p:spPr>
        <p:txBody>
          <a:bodyPr rtlCol="0">
            <a:normAutofit/>
          </a:bodyPr>
          <a:lstStyle/>
          <a:p>
            <a:pPr eaLnBrk="1" fontAlgn="auto" hangingPunct="1">
              <a:spcAft>
                <a:spcPts val="0"/>
              </a:spcAft>
              <a:defRPr/>
            </a:pPr>
            <a:r>
              <a:rPr sz="4400" dirty="0" smtClean="0">
                <a:effectLst>
                  <a:outerShdw blurRad="38100" dist="38100" dir="2700000" algn="tl">
                    <a:srgbClr val="000000">
                      <a:alpha val="43137"/>
                    </a:srgbClr>
                  </a:outerShdw>
                </a:effectLst>
              </a:rPr>
              <a:t>GIÁO DỤC SỨC KHỎE</a:t>
            </a:r>
            <a:endParaRPr sz="4400" dirty="0">
              <a:effectLst>
                <a:outerShdw blurRad="38100" dist="38100" dir="2700000" algn="tl">
                  <a:srgbClr val="000000">
                    <a:alpha val="43137"/>
                  </a:srgbClr>
                </a:outerShdw>
              </a:effectLst>
            </a:endParaRPr>
          </a:p>
        </p:txBody>
      </p:sp>
      <p:sp>
        <p:nvSpPr>
          <p:cNvPr id="4" name="TextBox 3"/>
          <p:cNvSpPr txBox="1"/>
          <p:nvPr/>
        </p:nvSpPr>
        <p:spPr>
          <a:xfrm>
            <a:off x="6143625" y="1726841"/>
            <a:ext cx="6048375" cy="4130361"/>
          </a:xfrm>
          <a:prstGeom prst="rect">
            <a:avLst/>
          </a:prstGeom>
          <a:noFill/>
        </p:spPr>
        <p:txBody>
          <a:bodyPr wrap="square" rtlCol="0">
            <a:spAutoFit/>
          </a:bodyPr>
          <a:lstStyle/>
          <a:p>
            <a:pPr>
              <a:lnSpc>
                <a:spcPct val="90000"/>
              </a:lnSpc>
              <a:spcBef>
                <a:spcPts val="1200"/>
              </a:spcBef>
            </a:pPr>
            <a:r>
              <a:rPr lang="en-US" altLang="en-US" sz="2400" b="1" dirty="0" smtClean="0">
                <a:solidFill>
                  <a:schemeClr val="accent2"/>
                </a:solidFill>
              </a:rPr>
              <a:t>NÂNG CAO</a:t>
            </a:r>
          </a:p>
          <a:p>
            <a:pPr marL="342900" indent="-342900">
              <a:lnSpc>
                <a:spcPct val="90000"/>
              </a:lnSpc>
              <a:spcBef>
                <a:spcPts val="1200"/>
              </a:spcBef>
              <a:buFont typeface="Arial" panose="020B0604020202020204" pitchFamily="34" charset="0"/>
              <a:buChar char="•"/>
            </a:pPr>
            <a:r>
              <a:rPr lang="en-US" altLang="en-US" sz="2400" dirty="0" err="1" smtClean="0">
                <a:solidFill>
                  <a:schemeClr val="accent2"/>
                </a:solidFill>
              </a:rPr>
              <a:t>Tiết</a:t>
            </a:r>
            <a:r>
              <a:rPr lang="en-US" altLang="en-US" sz="2400" dirty="0" smtClean="0">
                <a:solidFill>
                  <a:schemeClr val="accent2"/>
                </a:solidFill>
              </a:rPr>
              <a:t> </a:t>
            </a:r>
            <a:r>
              <a:rPr lang="en-US" altLang="en-US" sz="2400" dirty="0" err="1" smtClean="0">
                <a:solidFill>
                  <a:schemeClr val="accent2"/>
                </a:solidFill>
              </a:rPr>
              <a:t>kiệm</a:t>
            </a:r>
            <a:r>
              <a:rPr lang="en-US" altLang="en-US" sz="2400" dirty="0" smtClean="0">
                <a:solidFill>
                  <a:schemeClr val="accent2"/>
                </a:solidFill>
              </a:rPr>
              <a:t> </a:t>
            </a:r>
            <a:r>
              <a:rPr lang="en-US" altLang="en-US" sz="2400" dirty="0" err="1" smtClean="0">
                <a:solidFill>
                  <a:schemeClr val="accent2"/>
                </a:solidFill>
              </a:rPr>
              <a:t>năng</a:t>
            </a:r>
            <a:r>
              <a:rPr lang="en-US" altLang="en-US" sz="2400" dirty="0" smtClean="0">
                <a:solidFill>
                  <a:schemeClr val="accent2"/>
                </a:solidFill>
              </a:rPr>
              <a:t> </a:t>
            </a:r>
            <a:r>
              <a:rPr lang="en-US" altLang="en-US" sz="2400" dirty="0" err="1">
                <a:solidFill>
                  <a:schemeClr val="accent2"/>
                </a:solidFill>
              </a:rPr>
              <a:t>lượng</a:t>
            </a:r>
            <a:r>
              <a:rPr lang="en-US" altLang="en-US" sz="2400" dirty="0">
                <a:solidFill>
                  <a:schemeClr val="accent2"/>
                </a:solidFill>
              </a:rPr>
              <a:t> </a:t>
            </a:r>
            <a:r>
              <a:rPr lang="en-US" altLang="en-US" sz="2400" dirty="0" err="1">
                <a:solidFill>
                  <a:schemeClr val="accent2"/>
                </a:solidFill>
              </a:rPr>
              <a:t>và</a:t>
            </a:r>
            <a:r>
              <a:rPr lang="en-US" altLang="en-US" sz="2400" dirty="0">
                <a:solidFill>
                  <a:schemeClr val="accent2"/>
                </a:solidFill>
              </a:rPr>
              <a:t> </a:t>
            </a:r>
            <a:r>
              <a:rPr lang="en-US" altLang="en-US" sz="2400" dirty="0" err="1">
                <a:solidFill>
                  <a:schemeClr val="accent2"/>
                </a:solidFill>
              </a:rPr>
              <a:t>đơn</a:t>
            </a:r>
            <a:r>
              <a:rPr lang="en-US" altLang="en-US" sz="2400" dirty="0">
                <a:solidFill>
                  <a:schemeClr val="accent2"/>
                </a:solidFill>
              </a:rPr>
              <a:t> </a:t>
            </a:r>
            <a:r>
              <a:rPr lang="en-US" altLang="en-US" sz="2400" dirty="0" err="1">
                <a:solidFill>
                  <a:schemeClr val="accent2"/>
                </a:solidFill>
              </a:rPr>
              <a:t>giản</a:t>
            </a:r>
            <a:r>
              <a:rPr lang="en-US" altLang="en-US" sz="2400" dirty="0">
                <a:solidFill>
                  <a:schemeClr val="accent2"/>
                </a:solidFill>
              </a:rPr>
              <a:t> </a:t>
            </a:r>
            <a:r>
              <a:rPr lang="en-US" altLang="en-US" sz="2400" dirty="0" err="1">
                <a:solidFill>
                  <a:schemeClr val="accent2"/>
                </a:solidFill>
              </a:rPr>
              <a:t>hóa</a:t>
            </a:r>
            <a:r>
              <a:rPr lang="en-US" altLang="en-US" sz="2400" dirty="0">
                <a:solidFill>
                  <a:schemeClr val="accent2"/>
                </a:solidFill>
              </a:rPr>
              <a:t> </a:t>
            </a:r>
            <a:r>
              <a:rPr lang="en-US" altLang="en-US" sz="2400" dirty="0" err="1">
                <a:solidFill>
                  <a:schemeClr val="accent2"/>
                </a:solidFill>
              </a:rPr>
              <a:t>công</a:t>
            </a:r>
            <a:r>
              <a:rPr lang="en-US" altLang="en-US" sz="2400" dirty="0">
                <a:solidFill>
                  <a:schemeClr val="accent2"/>
                </a:solidFill>
              </a:rPr>
              <a:t> </a:t>
            </a:r>
            <a:r>
              <a:rPr lang="en-US" altLang="en-US" sz="2400" dirty="0" err="1" smtClean="0">
                <a:solidFill>
                  <a:schemeClr val="accent2"/>
                </a:solidFill>
              </a:rPr>
              <a:t>việc</a:t>
            </a:r>
            <a:r>
              <a:rPr lang="en-US" altLang="en-US" sz="2400" dirty="0" smtClean="0">
                <a:solidFill>
                  <a:schemeClr val="accent2"/>
                </a:solidFill>
              </a:rPr>
              <a:t> hang </a:t>
            </a:r>
            <a:r>
              <a:rPr lang="en-US" altLang="en-US" sz="2400" dirty="0" err="1" smtClean="0">
                <a:solidFill>
                  <a:schemeClr val="accent2"/>
                </a:solidFill>
              </a:rPr>
              <a:t>ngày</a:t>
            </a:r>
            <a:endParaRPr lang="en-US" altLang="en-US" sz="2400" dirty="0">
              <a:solidFill>
                <a:schemeClr val="accent2"/>
              </a:solidFill>
            </a:endParaRPr>
          </a:p>
          <a:p>
            <a:pPr marL="342900" indent="-342900">
              <a:lnSpc>
                <a:spcPct val="90000"/>
              </a:lnSpc>
              <a:spcBef>
                <a:spcPts val="1200"/>
              </a:spcBef>
              <a:buFont typeface="Arial" panose="020B0604020202020204" pitchFamily="34" charset="0"/>
              <a:buChar char="•"/>
            </a:pPr>
            <a:r>
              <a:rPr lang="en-US" altLang="en-US" sz="2400" dirty="0" err="1">
                <a:solidFill>
                  <a:schemeClr val="accent2"/>
                </a:solidFill>
              </a:rPr>
              <a:t>Dinh</a:t>
            </a:r>
            <a:r>
              <a:rPr lang="en-US" altLang="en-US" sz="2400" dirty="0">
                <a:solidFill>
                  <a:schemeClr val="accent2"/>
                </a:solidFill>
              </a:rPr>
              <a:t> </a:t>
            </a:r>
            <a:r>
              <a:rPr lang="en-US" altLang="en-US" sz="2400" dirty="0" err="1">
                <a:solidFill>
                  <a:schemeClr val="accent2"/>
                </a:solidFill>
              </a:rPr>
              <a:t>dưỡng</a:t>
            </a:r>
            <a:r>
              <a:rPr lang="en-US" altLang="en-US" sz="2400" dirty="0">
                <a:solidFill>
                  <a:schemeClr val="accent2"/>
                </a:solidFill>
              </a:rPr>
              <a:t> </a:t>
            </a:r>
            <a:r>
              <a:rPr lang="en-US" altLang="en-US" sz="2400" dirty="0" err="1">
                <a:solidFill>
                  <a:schemeClr val="accent2"/>
                </a:solidFill>
              </a:rPr>
              <a:t>đúng</a:t>
            </a:r>
            <a:r>
              <a:rPr lang="en-US" altLang="en-US" sz="2400" dirty="0">
                <a:solidFill>
                  <a:schemeClr val="accent2"/>
                </a:solidFill>
              </a:rPr>
              <a:t> </a:t>
            </a:r>
            <a:r>
              <a:rPr lang="en-US" altLang="en-US" sz="2400" dirty="0" err="1">
                <a:solidFill>
                  <a:schemeClr val="accent2"/>
                </a:solidFill>
              </a:rPr>
              <a:t>cách</a:t>
            </a:r>
            <a:endParaRPr lang="en-US" altLang="en-US" sz="2400" b="1" dirty="0">
              <a:solidFill>
                <a:schemeClr val="accent2"/>
              </a:solidFill>
            </a:endParaRPr>
          </a:p>
          <a:p>
            <a:pPr marL="342900" indent="-342900">
              <a:lnSpc>
                <a:spcPct val="90000"/>
              </a:lnSpc>
              <a:spcBef>
                <a:spcPts val="1200"/>
              </a:spcBef>
              <a:buFont typeface="Arial" panose="020B0604020202020204" pitchFamily="34" charset="0"/>
              <a:buChar char="•"/>
            </a:pPr>
            <a:r>
              <a:rPr lang="en-US" altLang="en-US" sz="2400" dirty="0">
                <a:solidFill>
                  <a:schemeClr val="accent2"/>
                </a:solidFill>
              </a:rPr>
              <a:t>Du </a:t>
            </a:r>
            <a:r>
              <a:rPr lang="en-US" altLang="en-US" sz="2400" dirty="0" err="1">
                <a:solidFill>
                  <a:schemeClr val="accent2"/>
                </a:solidFill>
              </a:rPr>
              <a:t>lịch</a:t>
            </a:r>
            <a:r>
              <a:rPr lang="en-US" altLang="en-US" sz="2400" dirty="0">
                <a:solidFill>
                  <a:schemeClr val="accent2"/>
                </a:solidFill>
              </a:rPr>
              <a:t>, </a:t>
            </a:r>
            <a:r>
              <a:rPr lang="en-US" altLang="en-US" sz="2400" dirty="0" err="1">
                <a:solidFill>
                  <a:schemeClr val="accent2"/>
                </a:solidFill>
              </a:rPr>
              <a:t>giải</a:t>
            </a:r>
            <a:r>
              <a:rPr lang="en-US" altLang="en-US" sz="2400" dirty="0">
                <a:solidFill>
                  <a:schemeClr val="accent2"/>
                </a:solidFill>
              </a:rPr>
              <a:t> </a:t>
            </a:r>
            <a:r>
              <a:rPr lang="en-US" altLang="en-US" sz="2400" dirty="0" err="1">
                <a:solidFill>
                  <a:schemeClr val="accent2"/>
                </a:solidFill>
              </a:rPr>
              <a:t>trí</a:t>
            </a:r>
            <a:r>
              <a:rPr lang="en-US" altLang="en-US" sz="2400" dirty="0">
                <a:solidFill>
                  <a:schemeClr val="accent2"/>
                </a:solidFill>
              </a:rPr>
              <a:t>, </a:t>
            </a:r>
            <a:r>
              <a:rPr lang="en-US" altLang="en-US" sz="2400" dirty="0" err="1">
                <a:solidFill>
                  <a:schemeClr val="accent2"/>
                </a:solidFill>
              </a:rPr>
              <a:t>tình</a:t>
            </a:r>
            <a:r>
              <a:rPr lang="en-US" altLang="en-US" sz="2400" dirty="0">
                <a:solidFill>
                  <a:schemeClr val="accent2"/>
                </a:solidFill>
              </a:rPr>
              <a:t> </a:t>
            </a:r>
            <a:r>
              <a:rPr lang="en-US" altLang="en-US" sz="2400" dirty="0" err="1">
                <a:solidFill>
                  <a:schemeClr val="accent2"/>
                </a:solidFill>
              </a:rPr>
              <a:t>dục</a:t>
            </a:r>
            <a:endParaRPr lang="en-US" altLang="en-US" sz="2400" b="1" dirty="0">
              <a:solidFill>
                <a:schemeClr val="accent2"/>
              </a:solidFill>
            </a:endParaRPr>
          </a:p>
          <a:p>
            <a:pPr marL="342900" indent="-342900">
              <a:lnSpc>
                <a:spcPct val="90000"/>
              </a:lnSpc>
              <a:spcBef>
                <a:spcPts val="1200"/>
              </a:spcBef>
              <a:buFont typeface="Arial" panose="020B0604020202020204" pitchFamily="34" charset="0"/>
              <a:buChar char="•"/>
            </a:pPr>
            <a:r>
              <a:rPr lang="en-US" altLang="en-US" sz="2400" dirty="0" err="1">
                <a:solidFill>
                  <a:schemeClr val="accent2"/>
                </a:solidFill>
              </a:rPr>
              <a:t>Kiểm</a:t>
            </a:r>
            <a:r>
              <a:rPr lang="en-US" altLang="en-US" sz="2400" dirty="0">
                <a:solidFill>
                  <a:schemeClr val="accent2"/>
                </a:solidFill>
              </a:rPr>
              <a:t> </a:t>
            </a:r>
            <a:r>
              <a:rPr lang="en-US" altLang="en-US" sz="2400" dirty="0" err="1">
                <a:solidFill>
                  <a:schemeClr val="accent2"/>
                </a:solidFill>
              </a:rPr>
              <a:t>soát</a:t>
            </a:r>
            <a:r>
              <a:rPr lang="en-US" altLang="en-US" sz="2400" dirty="0">
                <a:solidFill>
                  <a:schemeClr val="accent2"/>
                </a:solidFill>
              </a:rPr>
              <a:t> lo </a:t>
            </a:r>
            <a:r>
              <a:rPr lang="en-US" altLang="en-US" sz="2400" dirty="0" err="1">
                <a:solidFill>
                  <a:schemeClr val="accent2"/>
                </a:solidFill>
              </a:rPr>
              <a:t>âu</a:t>
            </a:r>
            <a:r>
              <a:rPr lang="en-US" altLang="en-US" sz="2400" dirty="0">
                <a:solidFill>
                  <a:schemeClr val="accent2"/>
                </a:solidFill>
              </a:rPr>
              <a:t> </a:t>
            </a:r>
            <a:r>
              <a:rPr lang="en-US" altLang="en-US" sz="2400" dirty="0" err="1">
                <a:solidFill>
                  <a:schemeClr val="accent2"/>
                </a:solidFill>
              </a:rPr>
              <a:t>và</a:t>
            </a:r>
            <a:r>
              <a:rPr lang="en-US" altLang="en-US" sz="2400" dirty="0">
                <a:solidFill>
                  <a:schemeClr val="accent2"/>
                </a:solidFill>
              </a:rPr>
              <a:t> </a:t>
            </a:r>
            <a:r>
              <a:rPr lang="en-US" altLang="en-US" sz="2400" dirty="0" err="1">
                <a:solidFill>
                  <a:schemeClr val="accent2"/>
                </a:solidFill>
              </a:rPr>
              <a:t>sợ</a:t>
            </a:r>
            <a:r>
              <a:rPr lang="en-US" altLang="en-US" sz="2400" dirty="0">
                <a:solidFill>
                  <a:schemeClr val="accent2"/>
                </a:solidFill>
              </a:rPr>
              <a:t> </a:t>
            </a:r>
            <a:r>
              <a:rPr lang="en-US" altLang="en-US" sz="2400" dirty="0" err="1">
                <a:solidFill>
                  <a:schemeClr val="accent2"/>
                </a:solidFill>
              </a:rPr>
              <a:t>hãi</a:t>
            </a:r>
            <a:r>
              <a:rPr lang="en-US" altLang="en-US" sz="2400" dirty="0">
                <a:solidFill>
                  <a:schemeClr val="accent2"/>
                </a:solidFill>
              </a:rPr>
              <a:t>, </a:t>
            </a:r>
            <a:r>
              <a:rPr lang="en-US" altLang="en-US" sz="2400" dirty="0" err="1" smtClean="0">
                <a:solidFill>
                  <a:schemeClr val="accent2"/>
                </a:solidFill>
              </a:rPr>
              <a:t>thư</a:t>
            </a:r>
            <a:r>
              <a:rPr lang="en-US" altLang="en-US" sz="2400" dirty="0" smtClean="0">
                <a:solidFill>
                  <a:schemeClr val="accent2"/>
                </a:solidFill>
              </a:rPr>
              <a:t> </a:t>
            </a:r>
            <a:r>
              <a:rPr lang="en-US" altLang="en-US" sz="2400" dirty="0" err="1">
                <a:solidFill>
                  <a:schemeClr val="accent2"/>
                </a:solidFill>
              </a:rPr>
              <a:t>giãn</a:t>
            </a:r>
            <a:r>
              <a:rPr lang="en-US" altLang="en-US" sz="2400" dirty="0">
                <a:solidFill>
                  <a:schemeClr val="accent2"/>
                </a:solidFill>
              </a:rPr>
              <a:t> </a:t>
            </a:r>
            <a:r>
              <a:rPr lang="en-US" altLang="en-US" sz="2400" dirty="0" err="1">
                <a:solidFill>
                  <a:schemeClr val="accent2"/>
                </a:solidFill>
              </a:rPr>
              <a:t>và</a:t>
            </a:r>
            <a:r>
              <a:rPr lang="en-US" altLang="en-US" sz="2400" dirty="0">
                <a:solidFill>
                  <a:schemeClr val="accent2"/>
                </a:solidFill>
              </a:rPr>
              <a:t> </a:t>
            </a:r>
            <a:r>
              <a:rPr lang="en-US" altLang="en-US" sz="2400" dirty="0" err="1">
                <a:solidFill>
                  <a:schemeClr val="accent2"/>
                </a:solidFill>
              </a:rPr>
              <a:t>xử</a:t>
            </a:r>
            <a:r>
              <a:rPr lang="en-US" altLang="en-US" sz="2400" dirty="0">
                <a:solidFill>
                  <a:schemeClr val="accent2"/>
                </a:solidFill>
              </a:rPr>
              <a:t> </a:t>
            </a:r>
            <a:r>
              <a:rPr lang="en-US" altLang="en-US" sz="2400" dirty="0" err="1">
                <a:solidFill>
                  <a:schemeClr val="accent2"/>
                </a:solidFill>
              </a:rPr>
              <a:t>trí</a:t>
            </a:r>
            <a:r>
              <a:rPr lang="en-US" altLang="en-US" sz="2400" dirty="0">
                <a:solidFill>
                  <a:schemeClr val="accent2"/>
                </a:solidFill>
              </a:rPr>
              <a:t> stress.</a:t>
            </a:r>
            <a:endParaRPr lang="en-US" altLang="en-US" sz="2400" b="1" dirty="0">
              <a:solidFill>
                <a:schemeClr val="accent2"/>
              </a:solidFill>
            </a:endParaRPr>
          </a:p>
          <a:p>
            <a:pPr marL="342900" indent="-342900">
              <a:lnSpc>
                <a:spcPct val="90000"/>
              </a:lnSpc>
              <a:spcBef>
                <a:spcPts val="1200"/>
              </a:spcBef>
              <a:buFont typeface="Arial" panose="020B0604020202020204" pitchFamily="34" charset="0"/>
              <a:buChar char="•"/>
            </a:pPr>
            <a:r>
              <a:rPr lang="en-US" altLang="en-US" sz="2400" dirty="0" err="1">
                <a:solidFill>
                  <a:schemeClr val="accent2"/>
                </a:solidFill>
              </a:rPr>
              <a:t>Đối</a:t>
            </a:r>
            <a:r>
              <a:rPr lang="en-US" altLang="en-US" sz="2400" dirty="0">
                <a:solidFill>
                  <a:schemeClr val="accent2"/>
                </a:solidFill>
              </a:rPr>
              <a:t> </a:t>
            </a:r>
            <a:r>
              <a:rPr lang="en-US" altLang="en-US" sz="2400" dirty="0" err="1">
                <a:solidFill>
                  <a:schemeClr val="accent2"/>
                </a:solidFill>
              </a:rPr>
              <a:t>phó</a:t>
            </a:r>
            <a:r>
              <a:rPr lang="en-US" altLang="en-US" sz="2400" dirty="0">
                <a:solidFill>
                  <a:schemeClr val="accent2"/>
                </a:solidFill>
              </a:rPr>
              <a:t> </a:t>
            </a:r>
            <a:r>
              <a:rPr lang="en-US" altLang="en-US" sz="2400" dirty="0" err="1">
                <a:solidFill>
                  <a:schemeClr val="accent2"/>
                </a:solidFill>
              </a:rPr>
              <a:t>với</a:t>
            </a:r>
            <a:r>
              <a:rPr lang="en-US" altLang="en-US" sz="2400" dirty="0">
                <a:solidFill>
                  <a:schemeClr val="accent2"/>
                </a:solidFill>
              </a:rPr>
              <a:t> </a:t>
            </a:r>
            <a:r>
              <a:rPr lang="en-US" altLang="en-US" sz="2400" dirty="0" err="1" smtClean="0">
                <a:solidFill>
                  <a:schemeClr val="accent2"/>
                </a:solidFill>
              </a:rPr>
              <a:t>suy</a:t>
            </a:r>
            <a:r>
              <a:rPr lang="en-US" altLang="en-US" sz="2400" dirty="0" smtClean="0">
                <a:solidFill>
                  <a:schemeClr val="accent2"/>
                </a:solidFill>
              </a:rPr>
              <a:t> </a:t>
            </a:r>
            <a:r>
              <a:rPr lang="en-US" altLang="en-US" sz="2400" dirty="0" err="1" smtClean="0">
                <a:solidFill>
                  <a:schemeClr val="accent2"/>
                </a:solidFill>
              </a:rPr>
              <a:t>hô</a:t>
            </a:r>
            <a:r>
              <a:rPr lang="en-US" altLang="en-US" sz="2400" dirty="0" smtClean="0">
                <a:solidFill>
                  <a:schemeClr val="accent2"/>
                </a:solidFill>
              </a:rPr>
              <a:t> </a:t>
            </a:r>
            <a:r>
              <a:rPr lang="en-US" altLang="en-US" sz="2400" dirty="0" err="1" smtClean="0">
                <a:solidFill>
                  <a:schemeClr val="accent2"/>
                </a:solidFill>
              </a:rPr>
              <a:t>hấp</a:t>
            </a:r>
            <a:r>
              <a:rPr lang="en-US" altLang="en-US" sz="2400" dirty="0" smtClean="0">
                <a:solidFill>
                  <a:schemeClr val="accent2"/>
                </a:solidFill>
              </a:rPr>
              <a:t> </a:t>
            </a:r>
            <a:r>
              <a:rPr lang="en-US" altLang="en-US" sz="2400" dirty="0" err="1" smtClean="0">
                <a:solidFill>
                  <a:schemeClr val="accent2"/>
                </a:solidFill>
              </a:rPr>
              <a:t>và</a:t>
            </a:r>
            <a:r>
              <a:rPr lang="en-US" altLang="en-US" sz="2400" dirty="0" smtClean="0">
                <a:solidFill>
                  <a:schemeClr val="accent2"/>
                </a:solidFill>
              </a:rPr>
              <a:t> </a:t>
            </a:r>
            <a:r>
              <a:rPr lang="en-US" altLang="en-US" sz="2400" dirty="0" err="1">
                <a:solidFill>
                  <a:schemeClr val="accent2"/>
                </a:solidFill>
              </a:rPr>
              <a:t>các</a:t>
            </a:r>
            <a:r>
              <a:rPr lang="en-US" altLang="en-US" sz="2400" dirty="0">
                <a:solidFill>
                  <a:schemeClr val="accent2"/>
                </a:solidFill>
              </a:rPr>
              <a:t> </a:t>
            </a:r>
            <a:r>
              <a:rPr lang="en-US" altLang="en-US" sz="2400" dirty="0" err="1">
                <a:solidFill>
                  <a:schemeClr val="accent2"/>
                </a:solidFill>
              </a:rPr>
              <a:t>chuẩn</a:t>
            </a:r>
            <a:r>
              <a:rPr lang="en-US" altLang="en-US" sz="2400" dirty="0">
                <a:solidFill>
                  <a:schemeClr val="accent2"/>
                </a:solidFill>
              </a:rPr>
              <a:t> </a:t>
            </a:r>
            <a:r>
              <a:rPr lang="en-US" altLang="en-US" sz="2400" dirty="0" err="1">
                <a:solidFill>
                  <a:schemeClr val="accent2"/>
                </a:solidFill>
              </a:rPr>
              <a:t>bị</a:t>
            </a:r>
            <a:r>
              <a:rPr lang="en-US" altLang="en-US" sz="2400" dirty="0">
                <a:solidFill>
                  <a:schemeClr val="accent2"/>
                </a:solidFill>
              </a:rPr>
              <a:t> </a:t>
            </a:r>
            <a:r>
              <a:rPr lang="en-US" altLang="en-US" sz="2400" dirty="0" err="1">
                <a:solidFill>
                  <a:schemeClr val="accent2"/>
                </a:solidFill>
              </a:rPr>
              <a:t>cuối</a:t>
            </a:r>
            <a:r>
              <a:rPr lang="en-US" altLang="en-US" sz="2400" dirty="0">
                <a:solidFill>
                  <a:schemeClr val="accent2"/>
                </a:solidFill>
              </a:rPr>
              <a:t> </a:t>
            </a:r>
            <a:r>
              <a:rPr lang="en-US" altLang="en-US" sz="2400" dirty="0" err="1">
                <a:solidFill>
                  <a:schemeClr val="accent2"/>
                </a:solidFill>
              </a:rPr>
              <a:t>đời</a:t>
            </a:r>
            <a:r>
              <a:rPr lang="en-US" altLang="en-US" sz="2400" dirty="0">
                <a:solidFill>
                  <a:schemeClr val="accent2"/>
                </a:solidFill>
              </a:rPr>
              <a:t>.</a:t>
            </a:r>
          </a:p>
          <a:p>
            <a:endParaRPr lang="en-US" dirty="0"/>
          </a:p>
        </p:txBody>
      </p:sp>
    </p:spTree>
    <p:extLst>
      <p:ext uri="{BB962C8B-B14F-4D97-AF65-F5344CB8AC3E}">
        <p14:creationId xmlns:p14="http://schemas.microsoft.com/office/powerpoint/2010/main" val="185226857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407"/>
            <a:ext cx="12191999" cy="1164814"/>
          </a:xfrm>
        </p:spPr>
        <p:txBody>
          <a:bodyPr>
            <a:normAutofit/>
          </a:bodyPr>
          <a:lstStyle/>
          <a:p>
            <a:pPr>
              <a:defRPr/>
            </a:pPr>
            <a:r>
              <a:rPr lang="en-US" sz="4600" dirty="0">
                <a:effectLst>
                  <a:outerShdw blurRad="38100" dist="38100" dir="2700000" algn="tl">
                    <a:srgbClr val="000000">
                      <a:alpha val="43137"/>
                    </a:srgbClr>
                  </a:outerShdw>
                </a:effectLst>
              </a:rPr>
              <a:t>THÍCH NGHI VỚI </a:t>
            </a:r>
            <a:r>
              <a:rPr sz="4600" dirty="0" smtClean="0">
                <a:effectLst>
                  <a:outerShdw blurRad="38100" dist="38100" dir="2700000" algn="tl">
                    <a:srgbClr val="000000">
                      <a:alpha val="43137"/>
                    </a:srgbClr>
                  </a:outerShdw>
                </a:effectLst>
              </a:rPr>
              <a:t>SINH HOẠT HÀNG NGÀY</a:t>
            </a:r>
            <a:endParaRPr sz="4600" dirty="0">
              <a:effectLst>
                <a:outerShdw blurRad="38100" dist="38100" dir="2700000" algn="tl">
                  <a:srgbClr val="000000">
                    <a:alpha val="43137"/>
                  </a:srgbClr>
                </a:outerShdw>
              </a:effectLst>
            </a:endParaRPr>
          </a:p>
        </p:txBody>
      </p:sp>
      <p:pic>
        <p:nvPicPr>
          <p:cNvPr id="16388" name="Picture 6"/>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2776" y="3364332"/>
            <a:ext cx="2085377" cy="2754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6"/>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135001" y="2143839"/>
            <a:ext cx="2953264" cy="3668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AutoShape 2" descr="Kết quả hình ảnh cho BATHING COPD"/>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6391" name="Picture 4" descr="Kết quả hình ảnh cho BATHING COPD"/>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22954" y="3364332"/>
            <a:ext cx="2814592" cy="274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bath stool"/>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46708" y="3364332"/>
            <a:ext cx="3003002" cy="276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
          </p:nvPr>
        </p:nvSpPr>
        <p:spPr>
          <a:xfrm>
            <a:off x="307975" y="1648936"/>
            <a:ext cx="10837862" cy="4351338"/>
          </a:xfrm>
        </p:spPr>
        <p:txBody>
          <a:bodyPr/>
          <a:lstStyle/>
          <a:p>
            <a:pPr eaLnBrk="1" hangingPunct="1">
              <a:buFont typeface="Wingdings" panose="05000000000000000000" pitchFamily="2" charset="2"/>
              <a:buChar char="§"/>
            </a:pPr>
            <a:r>
              <a:rPr lang="en-US" altLang="en-US" dirty="0" smtClean="0"/>
              <a:t> </a:t>
            </a:r>
            <a:r>
              <a:rPr lang="en-US" altLang="en-US" dirty="0" err="1" smtClean="0"/>
              <a:t>Tắm</a:t>
            </a:r>
            <a:r>
              <a:rPr lang="en-US" altLang="en-US" dirty="0" smtClean="0"/>
              <a:t> </a:t>
            </a:r>
            <a:r>
              <a:rPr lang="en-US" altLang="en-US" dirty="0" err="1" smtClean="0"/>
              <a:t>rửa</a:t>
            </a:r>
            <a:r>
              <a:rPr lang="en-US" altLang="en-US" dirty="0" smtClean="0"/>
              <a:t> – </a:t>
            </a:r>
            <a:r>
              <a:rPr lang="en-US" altLang="en-US" dirty="0" err="1" smtClean="0"/>
              <a:t>Chải</a:t>
            </a:r>
            <a:r>
              <a:rPr lang="en-US" altLang="en-US" dirty="0" smtClean="0"/>
              <a:t> </a:t>
            </a:r>
            <a:r>
              <a:rPr lang="en-US" altLang="en-US" dirty="0" err="1" smtClean="0"/>
              <a:t>chuốt</a:t>
            </a:r>
            <a:r>
              <a:rPr lang="en-US" altLang="en-US" dirty="0" smtClean="0"/>
              <a:t> – </a:t>
            </a:r>
            <a:r>
              <a:rPr lang="en-US" altLang="en-US" dirty="0" err="1" smtClean="0"/>
              <a:t>Mặc</a:t>
            </a:r>
            <a:r>
              <a:rPr lang="en-US" altLang="en-US" dirty="0" smtClean="0"/>
              <a:t> </a:t>
            </a:r>
            <a:r>
              <a:rPr lang="en-US" altLang="en-US" dirty="0" err="1" smtClean="0"/>
              <a:t>quần</a:t>
            </a:r>
            <a:r>
              <a:rPr lang="en-US" altLang="en-US" dirty="0" smtClean="0"/>
              <a:t> </a:t>
            </a:r>
            <a:r>
              <a:rPr lang="en-US" altLang="en-US" dirty="0" err="1" smtClean="0"/>
              <a:t>áo</a:t>
            </a:r>
            <a:endParaRPr lang="en-US" altLang="en-US" dirty="0" smtClean="0"/>
          </a:p>
          <a:p>
            <a:pPr eaLnBrk="1" hangingPunct="1">
              <a:buFont typeface="Wingdings" panose="05000000000000000000" pitchFamily="2" charset="2"/>
              <a:buChar char="§"/>
            </a:pPr>
            <a:r>
              <a:rPr lang="en-US" altLang="en-US" dirty="0" smtClean="0"/>
              <a:t> </a:t>
            </a:r>
            <a:r>
              <a:rPr lang="en-US" altLang="en-US" dirty="0" err="1" smtClean="0"/>
              <a:t>Làm</a:t>
            </a:r>
            <a:r>
              <a:rPr lang="en-US" altLang="en-US" dirty="0" smtClean="0"/>
              <a:t> </a:t>
            </a:r>
            <a:r>
              <a:rPr lang="en-US" altLang="en-US" dirty="0" err="1" smtClean="0"/>
              <a:t>bếp</a:t>
            </a:r>
            <a:r>
              <a:rPr lang="en-US" altLang="en-US" dirty="0" smtClean="0"/>
              <a:t> – </a:t>
            </a:r>
            <a:r>
              <a:rPr lang="en-US" altLang="en-US" dirty="0" err="1" smtClean="0"/>
              <a:t>Làm</a:t>
            </a:r>
            <a:r>
              <a:rPr lang="en-US" altLang="en-US" dirty="0" smtClean="0"/>
              <a:t> </a:t>
            </a:r>
            <a:r>
              <a:rPr lang="en-US" altLang="en-US" dirty="0" err="1" smtClean="0"/>
              <a:t>việc</a:t>
            </a:r>
            <a:r>
              <a:rPr lang="en-US" altLang="en-US" dirty="0" smtClean="0"/>
              <a:t> </a:t>
            </a:r>
            <a:r>
              <a:rPr lang="en-US" altLang="en-US" dirty="0" err="1" smtClean="0"/>
              <a:t>nhà</a:t>
            </a:r>
            <a:endParaRPr lang="en-US" altLang="en-US" dirty="0" smtClean="0"/>
          </a:p>
          <a:p>
            <a:pPr eaLnBrk="1" hangingPunct="1">
              <a:buFont typeface="Wingdings" panose="05000000000000000000" pitchFamily="2" charset="2"/>
              <a:buChar char="§"/>
            </a:pPr>
            <a:r>
              <a:rPr lang="en-US" altLang="en-US" dirty="0" smtClean="0"/>
              <a:t> Ra </a:t>
            </a:r>
            <a:r>
              <a:rPr lang="en-US" altLang="en-US" dirty="0" err="1" smtClean="0"/>
              <a:t>ngoài</a:t>
            </a:r>
            <a:r>
              <a:rPr lang="en-US" altLang="en-US" dirty="0" smtClean="0"/>
              <a:t> – </a:t>
            </a:r>
            <a:r>
              <a:rPr lang="en-US" altLang="en-US" dirty="0" err="1" smtClean="0"/>
              <a:t>Mua</a:t>
            </a:r>
            <a:r>
              <a:rPr lang="en-US" altLang="en-US" dirty="0" smtClean="0"/>
              <a:t> </a:t>
            </a:r>
            <a:r>
              <a:rPr lang="en-US" altLang="en-US" dirty="0" err="1" smtClean="0"/>
              <a:t>sắm</a:t>
            </a:r>
            <a:r>
              <a:rPr lang="en-US" altLang="en-US" dirty="0" smtClean="0"/>
              <a:t> – Du </a:t>
            </a:r>
            <a:r>
              <a:rPr lang="en-US" altLang="en-US" dirty="0" err="1" smtClean="0"/>
              <a:t>lịch</a:t>
            </a:r>
            <a:endParaRPr lang="en-US" altLang="en-US" dirty="0" smtClean="0"/>
          </a:p>
          <a:p>
            <a:pPr eaLnBrk="1" hangingPunct="1"/>
            <a:endParaRPr lang="en-US" altLang="en-US" dirty="0" smtClean="0"/>
          </a:p>
          <a:p>
            <a:pPr eaLnBrk="1" hangingPunct="1"/>
            <a:endParaRPr lang="en-US" altLang="en-US" dirty="0" smtClean="0"/>
          </a:p>
          <a:p>
            <a:pPr eaLnBrk="1" hangingPunct="1"/>
            <a:endParaRPr lang="vi-VN" altLang="en-US" dirty="0" smtClean="0"/>
          </a:p>
        </p:txBody>
      </p:sp>
    </p:spTree>
    <p:extLst>
      <p:ext uri="{BB962C8B-B14F-4D97-AF65-F5344CB8AC3E}">
        <p14:creationId xmlns:p14="http://schemas.microsoft.com/office/powerpoint/2010/main" val="748227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15007" y="76200"/>
            <a:ext cx="10570575" cy="1096962"/>
          </a:xfrm>
        </p:spPr>
        <p:txBody>
          <a:bodyPr/>
          <a:lstStyle/>
          <a:p>
            <a:pPr marL="484626">
              <a:defRPr/>
            </a:pPr>
            <a:r>
              <a:rPr lang="en-US" dirty="0" smtClean="0">
                <a:solidFill>
                  <a:srgbClr val="C00000"/>
                </a:solidFill>
                <a:effectLst>
                  <a:outerShdw blurRad="38100" dist="38100" dir="2700000" algn="tl">
                    <a:srgbClr val="000000">
                      <a:alpha val="43137"/>
                    </a:srgbClr>
                  </a:outerShdw>
                </a:effectLst>
              </a:rPr>
              <a:t>ĐỊNH NGHĨA COPD </a:t>
            </a:r>
            <a:endParaRPr lang="fr-FR" dirty="0" smtClean="0">
              <a:solidFill>
                <a:srgbClr val="C00000"/>
              </a:solidFill>
              <a:effectLst>
                <a:outerShdw blurRad="38100" dist="38100" dir="2700000" algn="tl">
                  <a:srgbClr val="000000">
                    <a:alpha val="43137"/>
                  </a:srgbClr>
                </a:outerShdw>
              </a:effectLst>
            </a:endParaRPr>
          </a:p>
        </p:txBody>
      </p:sp>
      <p:sp>
        <p:nvSpPr>
          <p:cNvPr id="11267" name="Content Placeholder 2"/>
          <p:cNvSpPr>
            <a:spLocks noGrp="1"/>
          </p:cNvSpPr>
          <p:nvPr>
            <p:ph idx="1"/>
          </p:nvPr>
        </p:nvSpPr>
        <p:spPr>
          <a:xfrm>
            <a:off x="4353339" y="1959002"/>
            <a:ext cx="7434469" cy="4064112"/>
          </a:xfrm>
        </p:spPr>
        <p:txBody>
          <a:bodyPr>
            <a:noAutofit/>
          </a:bodyPr>
          <a:lstStyle/>
          <a:p>
            <a:pPr algn="just"/>
            <a:r>
              <a:rPr lang="en-US" altLang="en-US" sz="3200" b="1" dirty="0" smtClean="0"/>
              <a:t>GOLD 2017: </a:t>
            </a:r>
          </a:p>
          <a:p>
            <a:pPr algn="just"/>
            <a:r>
              <a:rPr lang="en-US" altLang="en-US" sz="3200" dirty="0" smtClean="0"/>
              <a:t>COPD là bệnh phổ biến, có thể phòng ngừa và điều trị được, đặc trưng bởi </a:t>
            </a:r>
            <a:r>
              <a:rPr lang="en-US" altLang="en-US" sz="3200" dirty="0" smtClean="0">
                <a:solidFill>
                  <a:srgbClr val="C00000"/>
                </a:solidFill>
              </a:rPr>
              <a:t>các triệu chứng hô hấp dai dẳng và giới hạn luồng khí</a:t>
            </a:r>
            <a:r>
              <a:rPr lang="en-US" altLang="en-US" sz="3200" dirty="0" smtClean="0"/>
              <a:t> gây ra bởi bất thường của </a:t>
            </a:r>
            <a:r>
              <a:rPr lang="en-US" altLang="en-US" sz="3200" dirty="0" smtClean="0">
                <a:solidFill>
                  <a:srgbClr val="C00000"/>
                </a:solidFill>
              </a:rPr>
              <a:t>đường dẫn khí và phế nang </a:t>
            </a:r>
            <a:r>
              <a:rPr lang="en-US" altLang="en-US" sz="3200" dirty="0" smtClean="0"/>
              <a:t>do phơi nhiễm với hạt độc và khí độc.</a:t>
            </a:r>
            <a:endParaRPr lang="fr-FR" altLang="en-US" sz="3200" dirty="0" smtClean="0"/>
          </a:p>
        </p:txBody>
      </p:sp>
      <p:pic>
        <p:nvPicPr>
          <p:cNvPr id="4" name="Picture 2" descr="Kết quả hình ảnh cho definition"/>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3191" y="1959002"/>
            <a:ext cx="3443861" cy="359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9937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7473" y="378685"/>
            <a:ext cx="9102068" cy="787966"/>
          </a:xfrm>
        </p:spPr>
        <p:txBody>
          <a:bodyPr>
            <a:noAutofit/>
          </a:bodyPr>
          <a:lstStyle/>
          <a:p>
            <a:pPr eaLnBrk="1" hangingPunct="1">
              <a:defRPr/>
            </a:pPr>
            <a:r>
              <a:rPr dirty="0" smtClean="0">
                <a:effectLst>
                  <a:outerShdw blurRad="38100" dist="38100" dir="2700000" algn="tl">
                    <a:srgbClr val="000000">
                      <a:alpha val="43137"/>
                    </a:srgbClr>
                  </a:outerShdw>
                </a:effectLst>
              </a:rPr>
              <a:t>VẬT LÝ TRỊ LIỆU HÔ HẤP</a:t>
            </a:r>
            <a:endParaRPr dirty="0">
              <a:effectLst>
                <a:outerShdw blurRad="38100" dist="38100" dir="2700000" algn="tl">
                  <a:srgbClr val="000000">
                    <a:alpha val="43137"/>
                  </a:srgbClr>
                </a:outerShdw>
              </a:effectLst>
            </a:endParaRPr>
          </a:p>
        </p:txBody>
      </p:sp>
      <p:sp>
        <p:nvSpPr>
          <p:cNvPr id="13" name="TextBox 12"/>
          <p:cNvSpPr txBox="1"/>
          <p:nvPr/>
        </p:nvSpPr>
        <p:spPr>
          <a:xfrm>
            <a:off x="262758" y="2329796"/>
            <a:ext cx="5633545" cy="3416320"/>
          </a:xfrm>
          <a:prstGeom prst="rect">
            <a:avLst/>
          </a:prstGeom>
          <a:noFill/>
        </p:spPr>
        <p:txBody>
          <a:bodyPr wrap="square">
            <a:spAutoFit/>
          </a:bodyPr>
          <a:lstStyle/>
          <a:p>
            <a:pPr marL="285750" indent="-285750">
              <a:buFont typeface="Wingdings" panose="05000000000000000000" pitchFamily="2" charset="2"/>
              <a:buChar char="§"/>
              <a:defRPr/>
            </a:pPr>
            <a:r>
              <a:rPr lang="en-US" sz="2800" dirty="0" err="1" smtClean="0">
                <a:solidFill>
                  <a:schemeClr val="accent2"/>
                </a:solidFill>
              </a:rPr>
              <a:t>Thông</a:t>
            </a:r>
            <a:r>
              <a:rPr lang="en-US" sz="2800" dirty="0" smtClean="0">
                <a:solidFill>
                  <a:schemeClr val="accent2"/>
                </a:solidFill>
              </a:rPr>
              <a:t> </a:t>
            </a:r>
            <a:r>
              <a:rPr lang="en-US" sz="2800" dirty="0">
                <a:solidFill>
                  <a:schemeClr val="accent2"/>
                </a:solidFill>
              </a:rPr>
              <a:t>đàm:</a:t>
            </a:r>
          </a:p>
          <a:p>
            <a:pPr marL="742950" lvl="1" indent="-285750">
              <a:buFont typeface="Arial" panose="020B0604020202020204" pitchFamily="34" charset="0"/>
              <a:buChar char="•"/>
              <a:defRPr/>
            </a:pPr>
            <a:r>
              <a:rPr lang="en-US" sz="2800" dirty="0">
                <a:solidFill>
                  <a:schemeClr val="accent2"/>
                </a:solidFill>
              </a:rPr>
              <a:t>Ho hiệu quả</a:t>
            </a:r>
          </a:p>
          <a:p>
            <a:pPr marL="742950" lvl="1" indent="-285750">
              <a:buFont typeface="Arial" panose="020B0604020202020204" pitchFamily="34" charset="0"/>
              <a:buChar char="•"/>
              <a:defRPr/>
            </a:pPr>
            <a:r>
              <a:rPr lang="en-US" sz="2800" dirty="0">
                <a:solidFill>
                  <a:schemeClr val="accent2"/>
                </a:solidFill>
              </a:rPr>
              <a:t>KT đẩy đàm FET</a:t>
            </a:r>
          </a:p>
          <a:p>
            <a:pPr marL="742950" lvl="1" indent="-285750">
              <a:buFont typeface="Arial" panose="020B0604020202020204" pitchFamily="34" charset="0"/>
              <a:buChar char="•"/>
              <a:defRPr/>
            </a:pPr>
            <a:r>
              <a:rPr lang="en-US" sz="2800" dirty="0">
                <a:solidFill>
                  <a:schemeClr val="accent2"/>
                </a:solidFill>
              </a:rPr>
              <a:t>Vỗ rung</a:t>
            </a:r>
          </a:p>
          <a:p>
            <a:pPr marL="742950" lvl="1" indent="-285750">
              <a:buFont typeface="Arial" panose="020B0604020202020204" pitchFamily="34" charset="0"/>
              <a:buChar char="•"/>
              <a:defRPr/>
            </a:pPr>
            <a:r>
              <a:rPr lang="en-US" sz="2800" dirty="0">
                <a:solidFill>
                  <a:schemeClr val="accent2"/>
                </a:solidFill>
              </a:rPr>
              <a:t>Dẫn lưu tư thế</a:t>
            </a:r>
          </a:p>
          <a:p>
            <a:pPr marL="742950" lvl="1" indent="-285750">
              <a:buFont typeface="Arial" panose="020B0604020202020204" pitchFamily="34" charset="0"/>
              <a:buChar char="•"/>
              <a:defRPr/>
            </a:pPr>
            <a:r>
              <a:rPr lang="en-US" sz="2800" dirty="0">
                <a:solidFill>
                  <a:schemeClr val="accent2"/>
                </a:solidFill>
              </a:rPr>
              <a:t>Dụng cụ làm loãng đàm</a:t>
            </a:r>
          </a:p>
          <a:p>
            <a:pPr marL="285750" indent="-285750">
              <a:buFont typeface="Wingdings" panose="05000000000000000000" pitchFamily="2" charset="2"/>
              <a:buChar char="§"/>
              <a:defRPr/>
            </a:pPr>
            <a:r>
              <a:rPr lang="en-US" sz="2800" dirty="0">
                <a:solidFill>
                  <a:schemeClr val="accent2"/>
                </a:solidFill>
              </a:rPr>
              <a:t>Các tư thế đối phó với khó thở</a:t>
            </a:r>
            <a:endParaRPr lang="vi-VN" sz="2800" dirty="0">
              <a:solidFill>
                <a:schemeClr val="accent2"/>
              </a:solidFill>
            </a:endParaRPr>
          </a:p>
          <a:p>
            <a:pPr lvl="1">
              <a:defRPr/>
            </a:pPr>
            <a:r>
              <a:rPr lang="en-US" sz="2000" dirty="0"/>
              <a:t> </a:t>
            </a:r>
          </a:p>
        </p:txBody>
      </p:sp>
      <p:pic>
        <p:nvPicPr>
          <p:cNvPr id="4" name="Picture 3"/>
          <p:cNvPicPr>
            <a:picLocks noChangeAspect="1"/>
          </p:cNvPicPr>
          <p:nvPr/>
        </p:nvPicPr>
        <p:blipFill>
          <a:blip/>
          <a:stretch>
            <a:fillRect/>
          </a:stretch>
        </p:blipFill>
        <p:spPr>
          <a:xfrm>
            <a:off x="7441859" y="3647091"/>
            <a:ext cx="4015365" cy="2480440"/>
          </a:xfrm>
          <a:prstGeom prst="rect">
            <a:avLst/>
          </a:prstGeom>
        </p:spPr>
      </p:pic>
      <p:pic>
        <p:nvPicPr>
          <p:cNvPr id="5" name="Picture 4"/>
          <p:cNvPicPr>
            <a:picLocks noChangeAspect="1"/>
          </p:cNvPicPr>
          <p:nvPr/>
        </p:nvPicPr>
        <p:blipFill>
          <a:blip/>
          <a:stretch>
            <a:fillRect/>
          </a:stretch>
        </p:blipFill>
        <p:spPr>
          <a:xfrm>
            <a:off x="7820766" y="1124607"/>
            <a:ext cx="4357018" cy="2522484"/>
          </a:xfrm>
          <a:prstGeom prst="rect">
            <a:avLst/>
          </a:prstGeom>
        </p:spPr>
      </p:pic>
    </p:spTree>
    <p:extLst>
      <p:ext uri="{BB962C8B-B14F-4D97-AF65-F5344CB8AC3E}">
        <p14:creationId xmlns:p14="http://schemas.microsoft.com/office/powerpoint/2010/main" val="257747586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41" y="76200"/>
            <a:ext cx="11452821" cy="1096962"/>
          </a:xfrm>
        </p:spPr>
        <p:txBody>
          <a:bodyPr>
            <a:noAutofit/>
          </a:bodyPr>
          <a:lstStyle/>
          <a:p>
            <a:r>
              <a:rPr lang="en-US" sz="4400" b="1" dirty="0" smtClean="0">
                <a:effectLst>
                  <a:outerShdw blurRad="38100" dist="38100" dir="2700000" algn="tl">
                    <a:srgbClr val="000000">
                      <a:alpha val="43137"/>
                    </a:srgbClr>
                  </a:outerShdw>
                </a:effectLst>
              </a:rPr>
              <a:t>VẬT LÝ TRỊ LIỆU HÔ HẤP: TẬP THỞ</a:t>
            </a:r>
            <a:endParaRPr lang="vi-VN"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2641" y="1699283"/>
            <a:ext cx="9035442" cy="5277834"/>
          </a:xfrm>
        </p:spPr>
        <p:txBody>
          <a:bodyPr>
            <a:normAutofit/>
          </a:bodyPr>
          <a:lstStyle/>
          <a:p>
            <a:pPr marL="0" indent="0">
              <a:spcBef>
                <a:spcPts val="0"/>
              </a:spcBef>
              <a:spcAft>
                <a:spcPts val="0"/>
              </a:spcAft>
              <a:buNone/>
              <a:defRPr/>
            </a:pPr>
            <a:r>
              <a:rPr lang="en-US" altLang="en-US" sz="3000" b="1" dirty="0" smtClean="0"/>
              <a:t>THỞ CHÚM MÔI</a:t>
            </a:r>
          </a:p>
          <a:p>
            <a:pPr marL="285750" indent="-285750">
              <a:spcBef>
                <a:spcPts val="0"/>
              </a:spcBef>
              <a:spcAft>
                <a:spcPts val="0"/>
              </a:spcAft>
              <a:buFont typeface="Arial" panose="020B0604020202020204" pitchFamily="34" charset="0"/>
              <a:buChar char="•"/>
              <a:defRPr/>
            </a:pPr>
            <a:r>
              <a:rPr lang="en-US" altLang="en-US" sz="3000" dirty="0" err="1" smtClean="0"/>
              <a:t>Tăng</a:t>
            </a:r>
            <a:r>
              <a:rPr lang="en-US" altLang="en-US" sz="3000" dirty="0" smtClean="0"/>
              <a:t> </a:t>
            </a:r>
            <a:r>
              <a:rPr lang="en-US" altLang="en-US" sz="3000" dirty="0" err="1"/>
              <a:t>thông</a:t>
            </a:r>
            <a:r>
              <a:rPr lang="en-US" altLang="en-US" sz="3000" dirty="0"/>
              <a:t> </a:t>
            </a:r>
            <a:r>
              <a:rPr lang="en-US" altLang="en-US" sz="3000" dirty="0" err="1" smtClean="0"/>
              <a:t>khí</a:t>
            </a:r>
            <a:r>
              <a:rPr lang="en-US" altLang="en-US" sz="3000" dirty="0" smtClean="0"/>
              <a:t>, </a:t>
            </a:r>
            <a:r>
              <a:rPr lang="en-US" altLang="en-US" sz="3000" dirty="0" err="1"/>
              <a:t>g</a:t>
            </a:r>
            <a:r>
              <a:rPr lang="en-US" altLang="en-US" sz="3000" dirty="0" err="1" smtClean="0"/>
              <a:t>iảm</a:t>
            </a:r>
            <a:r>
              <a:rPr lang="en-US" altLang="en-US" sz="3000" dirty="0" smtClean="0"/>
              <a:t> </a:t>
            </a:r>
            <a:r>
              <a:rPr lang="en-US" altLang="en-US" sz="3000" dirty="0"/>
              <a:t>ứ </a:t>
            </a:r>
            <a:r>
              <a:rPr lang="en-US" altLang="en-US" sz="3000" dirty="0" err="1"/>
              <a:t>khí</a:t>
            </a:r>
            <a:r>
              <a:rPr lang="en-US" altLang="en-US" sz="3000" dirty="0"/>
              <a:t> </a:t>
            </a:r>
            <a:r>
              <a:rPr lang="en-US" altLang="en-US" sz="3000" dirty="0" err="1"/>
              <a:t>trong</a:t>
            </a:r>
            <a:r>
              <a:rPr lang="en-US" altLang="en-US" sz="3000" dirty="0"/>
              <a:t> </a:t>
            </a:r>
            <a:r>
              <a:rPr lang="en-US" altLang="en-US" sz="3000" dirty="0" err="1"/>
              <a:t>phổi</a:t>
            </a:r>
            <a:r>
              <a:rPr lang="en-US" altLang="en-US" sz="3000" dirty="0"/>
              <a:t>.</a:t>
            </a:r>
          </a:p>
          <a:p>
            <a:pPr marL="285750" indent="-285750">
              <a:spcBef>
                <a:spcPts val="0"/>
              </a:spcBef>
              <a:spcAft>
                <a:spcPts val="0"/>
              </a:spcAft>
              <a:buFont typeface="Arial" panose="020B0604020202020204" pitchFamily="34" charset="0"/>
              <a:buChar char="•"/>
              <a:defRPr/>
            </a:pPr>
            <a:r>
              <a:rPr lang="en-US" altLang="en-US" sz="3000" dirty="0" err="1"/>
              <a:t>Giữ</a:t>
            </a:r>
            <a:r>
              <a:rPr lang="en-US" altLang="en-US" sz="3000" dirty="0"/>
              <a:t> </a:t>
            </a:r>
            <a:r>
              <a:rPr lang="en-US" altLang="en-US" sz="3000" dirty="0" err="1"/>
              <a:t>khí</a:t>
            </a:r>
            <a:r>
              <a:rPr lang="en-US" altLang="en-US" sz="3000" dirty="0"/>
              <a:t> </a:t>
            </a:r>
            <a:r>
              <a:rPr lang="en-US" altLang="en-US" sz="3000" dirty="0" err="1"/>
              <a:t>đạo</a:t>
            </a:r>
            <a:r>
              <a:rPr lang="en-US" altLang="en-US" sz="3000" dirty="0"/>
              <a:t> </a:t>
            </a:r>
            <a:r>
              <a:rPr lang="en-US" altLang="en-US" sz="3000" dirty="0" err="1"/>
              <a:t>không</a:t>
            </a:r>
            <a:r>
              <a:rPr lang="en-US" altLang="en-US" sz="3000" dirty="0"/>
              <a:t> </a:t>
            </a:r>
            <a:r>
              <a:rPr lang="en-US" altLang="en-US" sz="3000" dirty="0" err="1"/>
              <a:t>đóng</a:t>
            </a:r>
            <a:r>
              <a:rPr lang="en-US" altLang="en-US" sz="3000" dirty="0"/>
              <a:t> </a:t>
            </a:r>
            <a:r>
              <a:rPr lang="en-US" altLang="en-US" sz="3000" dirty="0" err="1"/>
              <a:t>lại</a:t>
            </a:r>
            <a:r>
              <a:rPr lang="en-US" altLang="en-US" sz="3000" dirty="0"/>
              <a:t> </a:t>
            </a:r>
            <a:r>
              <a:rPr lang="en-US" altLang="en-US" sz="3000" dirty="0" err="1"/>
              <a:t>trong</a:t>
            </a:r>
            <a:r>
              <a:rPr lang="en-US" altLang="en-US" sz="3000" dirty="0"/>
              <a:t> </a:t>
            </a:r>
            <a:r>
              <a:rPr lang="en-US" altLang="en-US" sz="3000" dirty="0" err="1"/>
              <a:t>thì</a:t>
            </a:r>
            <a:r>
              <a:rPr lang="en-US" altLang="en-US" sz="3000" dirty="0"/>
              <a:t> </a:t>
            </a:r>
            <a:r>
              <a:rPr lang="en-US" altLang="en-US" sz="3000" dirty="0" err="1"/>
              <a:t>thở</a:t>
            </a:r>
            <a:r>
              <a:rPr lang="en-US" altLang="en-US" sz="3000" dirty="0"/>
              <a:t> </a:t>
            </a:r>
            <a:r>
              <a:rPr lang="en-US" altLang="en-US" sz="3000" dirty="0" err="1"/>
              <a:t>ra.</a:t>
            </a:r>
            <a:endParaRPr lang="en-US" altLang="en-US" sz="3000" dirty="0"/>
          </a:p>
          <a:p>
            <a:pPr marL="285750" indent="-285750">
              <a:spcBef>
                <a:spcPts val="0"/>
              </a:spcBef>
              <a:spcAft>
                <a:spcPts val="0"/>
              </a:spcAft>
              <a:buFont typeface="Arial" panose="020B0604020202020204" pitchFamily="34" charset="0"/>
              <a:buChar char="•"/>
              <a:defRPr/>
            </a:pPr>
            <a:r>
              <a:rPr lang="en-US" altLang="en-US" sz="3000" dirty="0" err="1"/>
              <a:t>Giúp</a:t>
            </a:r>
            <a:r>
              <a:rPr lang="en-US" altLang="en-US" sz="3000" dirty="0"/>
              <a:t> </a:t>
            </a:r>
            <a:r>
              <a:rPr lang="en-US" altLang="en-US" sz="3000" dirty="0" err="1"/>
              <a:t>thở</a:t>
            </a:r>
            <a:r>
              <a:rPr lang="en-US" altLang="en-US" sz="3000" dirty="0"/>
              <a:t> </a:t>
            </a:r>
            <a:r>
              <a:rPr lang="en-US" altLang="en-US" sz="3000" dirty="0" err="1" smtClean="0"/>
              <a:t>chậm</a:t>
            </a:r>
            <a:r>
              <a:rPr lang="en-US" altLang="en-US" sz="3000" dirty="0" smtClean="0"/>
              <a:t>, </a:t>
            </a:r>
            <a:r>
              <a:rPr lang="en-US" sz="3200" dirty="0" smtClean="0"/>
              <a:t> </a:t>
            </a:r>
            <a:r>
              <a:rPr lang="en-US" dirty="0" err="1"/>
              <a:t>khắc</a:t>
            </a:r>
            <a:r>
              <a:rPr lang="en-US" dirty="0"/>
              <a:t> </a:t>
            </a:r>
            <a:r>
              <a:rPr lang="en-US" dirty="0" err="1"/>
              <a:t>phục</a:t>
            </a:r>
            <a:r>
              <a:rPr lang="en-US" dirty="0"/>
              <a:t> </a:t>
            </a:r>
            <a:r>
              <a:rPr lang="en-US" dirty="0" err="1" smtClean="0"/>
              <a:t>bẫy</a:t>
            </a:r>
            <a:r>
              <a:rPr lang="en-US" dirty="0" smtClean="0"/>
              <a:t> </a:t>
            </a:r>
            <a:r>
              <a:rPr lang="en-US" dirty="0" err="1"/>
              <a:t>khí</a:t>
            </a:r>
            <a:r>
              <a:rPr lang="en-US" dirty="0"/>
              <a:t> </a:t>
            </a:r>
            <a:r>
              <a:rPr lang="en-US" dirty="0" err="1"/>
              <a:t>trong</a:t>
            </a:r>
            <a:r>
              <a:rPr lang="en-US" dirty="0"/>
              <a:t> </a:t>
            </a:r>
            <a:r>
              <a:rPr lang="en-US" dirty="0" err="1"/>
              <a:t>phổi</a:t>
            </a:r>
            <a:endParaRPr lang="en-US" altLang="en-US" dirty="0" smtClean="0"/>
          </a:p>
          <a:p>
            <a:pPr marL="285750" indent="-285750">
              <a:spcBef>
                <a:spcPts val="0"/>
              </a:spcBef>
              <a:spcAft>
                <a:spcPts val="0"/>
              </a:spcAft>
              <a:buFont typeface="Arial" panose="020B0604020202020204" pitchFamily="34" charset="0"/>
              <a:buChar char="•"/>
              <a:defRPr/>
            </a:pPr>
            <a:r>
              <a:rPr lang="en-US" altLang="en-US" sz="3000" dirty="0" err="1" smtClean="0"/>
              <a:t>Kết</a:t>
            </a:r>
            <a:r>
              <a:rPr lang="en-US" altLang="en-US" sz="3000" dirty="0" smtClean="0"/>
              <a:t> </a:t>
            </a:r>
            <a:r>
              <a:rPr lang="en-US" altLang="en-US" sz="3000" dirty="0" err="1"/>
              <a:t>hợp</a:t>
            </a:r>
            <a:r>
              <a:rPr lang="en-US" altLang="en-US" sz="3000" dirty="0"/>
              <a:t> </a:t>
            </a:r>
            <a:r>
              <a:rPr lang="en-US" altLang="en-US" sz="3000" dirty="0" err="1"/>
              <a:t>với</a:t>
            </a:r>
            <a:r>
              <a:rPr lang="en-US" altLang="en-US" sz="3000" dirty="0"/>
              <a:t> </a:t>
            </a:r>
            <a:r>
              <a:rPr lang="en-US" altLang="en-US" sz="3000" dirty="0" err="1"/>
              <a:t>các</a:t>
            </a:r>
            <a:r>
              <a:rPr lang="en-US" altLang="en-US" sz="3000" dirty="0"/>
              <a:t> </a:t>
            </a:r>
            <a:r>
              <a:rPr lang="en-US" altLang="en-US" sz="3000" dirty="0" err="1"/>
              <a:t>bài</a:t>
            </a:r>
            <a:r>
              <a:rPr lang="en-US" altLang="en-US" sz="3000" dirty="0"/>
              <a:t> </a:t>
            </a:r>
            <a:r>
              <a:rPr lang="en-US" altLang="en-US" sz="3000" dirty="0" err="1"/>
              <a:t>tập</a:t>
            </a:r>
            <a:r>
              <a:rPr lang="en-US" altLang="en-US" sz="3000" dirty="0"/>
              <a:t> </a:t>
            </a:r>
            <a:r>
              <a:rPr lang="en-US" altLang="en-US" sz="3000" dirty="0" err="1"/>
              <a:t>vận</a:t>
            </a:r>
            <a:r>
              <a:rPr lang="en-US" altLang="en-US" sz="3000" dirty="0"/>
              <a:t> </a:t>
            </a:r>
            <a:r>
              <a:rPr lang="en-US" altLang="en-US" sz="3000" dirty="0" err="1"/>
              <a:t>động</a:t>
            </a:r>
            <a:r>
              <a:rPr lang="en-US" altLang="en-US" sz="3000" dirty="0"/>
              <a:t>.</a:t>
            </a:r>
          </a:p>
          <a:p>
            <a:pPr marL="0" indent="0">
              <a:spcBef>
                <a:spcPts val="0"/>
              </a:spcBef>
              <a:spcAft>
                <a:spcPts val="0"/>
              </a:spcAft>
              <a:buNone/>
              <a:defRPr/>
            </a:pPr>
            <a:r>
              <a:rPr lang="en-US" altLang="en-US" sz="3000" b="1" dirty="0" smtClean="0"/>
              <a:t>THỞ CƠ HOÀNH</a:t>
            </a:r>
          </a:p>
          <a:p>
            <a:pPr marL="285750" indent="-285750">
              <a:spcBef>
                <a:spcPts val="0"/>
              </a:spcBef>
              <a:spcAft>
                <a:spcPts val="0"/>
              </a:spcAft>
              <a:buFont typeface="Arial" panose="020B0604020202020204" pitchFamily="34" charset="0"/>
              <a:buChar char="•"/>
              <a:defRPr/>
            </a:pPr>
            <a:r>
              <a:rPr lang="en-US" altLang="en-US" sz="3000" dirty="0" err="1" smtClean="0"/>
              <a:t>Giảm</a:t>
            </a:r>
            <a:r>
              <a:rPr lang="en-US" altLang="en-US" sz="3000" dirty="0" smtClean="0"/>
              <a:t> </a:t>
            </a:r>
            <a:r>
              <a:rPr lang="en-US" altLang="en-US" sz="3000" dirty="0" err="1"/>
              <a:t>bớt</a:t>
            </a:r>
            <a:r>
              <a:rPr lang="en-US" altLang="en-US" sz="3000" dirty="0"/>
              <a:t> </a:t>
            </a:r>
            <a:r>
              <a:rPr lang="en-US" altLang="en-US" sz="3000" dirty="0" err="1"/>
              <a:t>khó</a:t>
            </a:r>
            <a:r>
              <a:rPr lang="en-US" altLang="en-US" sz="3000" dirty="0"/>
              <a:t> </a:t>
            </a:r>
            <a:r>
              <a:rPr lang="en-US" altLang="en-US" sz="3000" dirty="0" err="1"/>
              <a:t>thở</a:t>
            </a:r>
            <a:r>
              <a:rPr lang="en-US" altLang="en-US" sz="3000" dirty="0"/>
              <a:t> </a:t>
            </a:r>
            <a:r>
              <a:rPr lang="en-US" altLang="en-US" sz="3000" dirty="0" err="1"/>
              <a:t>và</a:t>
            </a:r>
            <a:r>
              <a:rPr lang="en-US" altLang="en-US" sz="3000" dirty="0"/>
              <a:t> </a:t>
            </a:r>
            <a:r>
              <a:rPr lang="en-US" altLang="en-US" sz="3000" dirty="0" err="1"/>
              <a:t>giúp</a:t>
            </a:r>
            <a:r>
              <a:rPr lang="en-US" altLang="en-US" sz="3000" dirty="0"/>
              <a:t> </a:t>
            </a:r>
            <a:r>
              <a:rPr lang="en-US" altLang="en-US" sz="3000" dirty="0" err="1"/>
              <a:t>thư</a:t>
            </a:r>
            <a:r>
              <a:rPr lang="en-US" altLang="en-US" sz="3000" dirty="0"/>
              <a:t> </a:t>
            </a:r>
            <a:r>
              <a:rPr lang="en-US" altLang="en-US" sz="3000" dirty="0" err="1"/>
              <a:t>giãn</a:t>
            </a:r>
            <a:endParaRPr lang="en-US" altLang="en-US" sz="3000" dirty="0"/>
          </a:p>
          <a:p>
            <a:pPr marL="285750" indent="-285750">
              <a:spcBef>
                <a:spcPts val="0"/>
              </a:spcBef>
              <a:spcAft>
                <a:spcPts val="0"/>
              </a:spcAft>
              <a:buFont typeface="Arial" panose="020B0604020202020204" pitchFamily="34" charset="0"/>
              <a:buChar char="•"/>
              <a:defRPr/>
            </a:pPr>
            <a:r>
              <a:rPr lang="en-US" altLang="en-US" sz="3000" dirty="0" err="1"/>
              <a:t>Cải</a:t>
            </a:r>
            <a:r>
              <a:rPr lang="en-US" altLang="en-US" sz="3000" dirty="0"/>
              <a:t> </a:t>
            </a:r>
            <a:r>
              <a:rPr lang="en-US" altLang="en-US" sz="3000" dirty="0" err="1"/>
              <a:t>thiện</a:t>
            </a:r>
            <a:r>
              <a:rPr lang="en-US" altLang="en-US" sz="3000" dirty="0"/>
              <a:t> </a:t>
            </a:r>
            <a:r>
              <a:rPr lang="en-US" altLang="en-US" sz="3000" dirty="0" err="1"/>
              <a:t>cơn</a:t>
            </a:r>
            <a:r>
              <a:rPr lang="en-US" altLang="en-US" sz="3000" dirty="0"/>
              <a:t> </a:t>
            </a:r>
            <a:r>
              <a:rPr lang="en-US" altLang="en-US" sz="3000" dirty="0" err="1"/>
              <a:t>khó</a:t>
            </a:r>
            <a:r>
              <a:rPr lang="en-US" altLang="en-US" sz="3000" dirty="0"/>
              <a:t> </a:t>
            </a:r>
            <a:r>
              <a:rPr lang="en-US" altLang="en-US" sz="3000" dirty="0" err="1"/>
              <a:t>thở</a:t>
            </a:r>
            <a:r>
              <a:rPr lang="en-US" altLang="en-US" sz="3000" dirty="0"/>
              <a:t> </a:t>
            </a:r>
            <a:r>
              <a:rPr lang="en-US" altLang="en-US" sz="3000" dirty="0" err="1"/>
              <a:t>cấp</a:t>
            </a:r>
            <a:r>
              <a:rPr lang="en-US" altLang="en-US" sz="3000" dirty="0"/>
              <a:t> </a:t>
            </a:r>
            <a:r>
              <a:rPr lang="en-US" altLang="en-US" sz="3000" dirty="0" err="1"/>
              <a:t>tính</a:t>
            </a:r>
            <a:r>
              <a:rPr lang="en-US" altLang="en-US" sz="3000" dirty="0"/>
              <a:t>.</a:t>
            </a:r>
          </a:p>
          <a:p>
            <a:pPr marL="285750" indent="-285750">
              <a:spcBef>
                <a:spcPts val="0"/>
              </a:spcBef>
              <a:spcAft>
                <a:spcPts val="0"/>
              </a:spcAft>
              <a:buFont typeface="Arial" panose="020B0604020202020204" pitchFamily="34" charset="0"/>
              <a:buChar char="•"/>
              <a:defRPr/>
            </a:pPr>
            <a:r>
              <a:rPr lang="en-US" altLang="en-US" sz="3000" dirty="0" err="1" smtClean="0"/>
              <a:t>Cải</a:t>
            </a:r>
            <a:r>
              <a:rPr lang="en-US" altLang="en-US" sz="3000" dirty="0" smtClean="0"/>
              <a:t> </a:t>
            </a:r>
            <a:r>
              <a:rPr lang="en-US" altLang="en-US" sz="3000" dirty="0" err="1"/>
              <a:t>thiện</a:t>
            </a:r>
            <a:r>
              <a:rPr lang="en-US" altLang="en-US" sz="3000" dirty="0"/>
              <a:t> </a:t>
            </a:r>
            <a:r>
              <a:rPr lang="en-US" altLang="en-US" sz="3000" dirty="0" err="1"/>
              <a:t>kiểu</a:t>
            </a:r>
            <a:r>
              <a:rPr lang="en-US" altLang="en-US" sz="3000" dirty="0"/>
              <a:t> </a:t>
            </a:r>
            <a:r>
              <a:rPr lang="en-US" altLang="en-US" sz="3000" dirty="0" err="1" smtClean="0"/>
              <a:t>thở</a:t>
            </a:r>
            <a:endParaRPr lang="en-US" altLang="en-US" sz="3000" dirty="0" smtClean="0"/>
          </a:p>
          <a:p>
            <a:pPr marL="285750" indent="-285750">
              <a:spcBef>
                <a:spcPts val="0"/>
              </a:spcBef>
              <a:spcAft>
                <a:spcPts val="0"/>
              </a:spcAft>
              <a:buFont typeface="Arial" panose="020B0604020202020204" pitchFamily="34" charset="0"/>
              <a:buChar char="•"/>
              <a:defRPr/>
            </a:pPr>
            <a:r>
              <a:rPr lang="en-US" altLang="en-US" dirty="0" err="1"/>
              <a:t>Kết</a:t>
            </a:r>
            <a:r>
              <a:rPr lang="en-US" altLang="en-US" dirty="0"/>
              <a:t> </a:t>
            </a:r>
            <a:r>
              <a:rPr lang="en-US" altLang="en-US" dirty="0" err="1"/>
              <a:t>hợp</a:t>
            </a:r>
            <a:r>
              <a:rPr lang="en-US" altLang="en-US" dirty="0"/>
              <a:t> </a:t>
            </a:r>
            <a:r>
              <a:rPr lang="en-US" altLang="en-US" dirty="0" err="1"/>
              <a:t>với</a:t>
            </a:r>
            <a:r>
              <a:rPr lang="en-US" altLang="en-US" dirty="0"/>
              <a:t> </a:t>
            </a:r>
            <a:r>
              <a:rPr lang="en-US" altLang="en-US" dirty="0" err="1"/>
              <a:t>các</a:t>
            </a:r>
            <a:r>
              <a:rPr lang="en-US" altLang="en-US" dirty="0"/>
              <a:t> </a:t>
            </a:r>
            <a:r>
              <a:rPr lang="en-US" altLang="en-US" dirty="0" err="1"/>
              <a:t>bài</a:t>
            </a:r>
            <a:r>
              <a:rPr lang="en-US" altLang="en-US" dirty="0"/>
              <a:t> </a:t>
            </a:r>
            <a:r>
              <a:rPr lang="en-US" altLang="en-US" dirty="0" err="1"/>
              <a:t>tập</a:t>
            </a:r>
            <a:r>
              <a:rPr lang="en-US" altLang="en-US" dirty="0"/>
              <a:t> </a:t>
            </a:r>
            <a:r>
              <a:rPr lang="en-US" altLang="en-US" dirty="0" err="1"/>
              <a:t>vận</a:t>
            </a:r>
            <a:r>
              <a:rPr lang="en-US" altLang="en-US" dirty="0"/>
              <a:t> </a:t>
            </a:r>
            <a:r>
              <a:rPr lang="en-US" altLang="en-US" dirty="0" err="1"/>
              <a:t>động</a:t>
            </a:r>
            <a:r>
              <a:rPr lang="en-US" altLang="en-US" dirty="0"/>
              <a:t>.</a:t>
            </a:r>
          </a:p>
          <a:p>
            <a:pPr marL="285750" indent="-285750">
              <a:spcBef>
                <a:spcPts val="0"/>
              </a:spcBef>
              <a:spcAft>
                <a:spcPts val="0"/>
              </a:spcAft>
              <a:buFont typeface="Arial" panose="020B0604020202020204" pitchFamily="34" charset="0"/>
              <a:buChar char="•"/>
              <a:defRPr/>
            </a:pPr>
            <a:endParaRPr lang="en-US" dirty="0"/>
          </a:p>
          <a:p>
            <a:pPr marL="201168" lvl="1" indent="0" algn="just">
              <a:spcBef>
                <a:spcPts val="0"/>
              </a:spcBef>
              <a:spcAft>
                <a:spcPts val="0"/>
              </a:spcAft>
              <a:buNone/>
              <a:defRPr/>
            </a:pPr>
            <a:endParaRPr lang="en-US" sz="2600" dirty="0"/>
          </a:p>
          <a:p>
            <a:endParaRPr lang="en-US" dirty="0" smtClean="0"/>
          </a:p>
          <a:p>
            <a:endParaRPr lang="vi-VN" dirty="0"/>
          </a:p>
        </p:txBody>
      </p:sp>
      <p:pic>
        <p:nvPicPr>
          <p:cNvPr id="4098" name="Picture 2" descr="https://www.breathinglabs.com/wp-content/uploads/2014/12/aug2012nl_breathe.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345885" y="994314"/>
            <a:ext cx="2582246" cy="31675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ết quả hình ảnh cho breathing training DIAPHRAGM"/>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780547" y="3983021"/>
            <a:ext cx="3147584" cy="22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800896" y="5979987"/>
            <a:ext cx="2209800" cy="369332"/>
          </a:xfrm>
          <a:prstGeom prst="rect">
            <a:avLst/>
          </a:prstGeom>
          <a:noFill/>
        </p:spPr>
        <p:txBody>
          <a:bodyPr wrap="square" rtlCol="0">
            <a:spAutoFit/>
          </a:bodyPr>
          <a:lstStyle/>
          <a:p>
            <a:r>
              <a:rPr lang="en-US" b="1" dirty="0" smtClean="0"/>
              <a:t>THỞ CƠ HOÀNH</a:t>
            </a:r>
            <a:endParaRPr lang="en-US" b="1" dirty="0"/>
          </a:p>
        </p:txBody>
      </p:sp>
      <p:sp>
        <p:nvSpPr>
          <p:cNvPr id="7" name="TextBox 6"/>
          <p:cNvSpPr txBox="1"/>
          <p:nvPr/>
        </p:nvSpPr>
        <p:spPr>
          <a:xfrm>
            <a:off x="9800896" y="3804736"/>
            <a:ext cx="2136884" cy="400110"/>
          </a:xfrm>
          <a:prstGeom prst="rect">
            <a:avLst/>
          </a:prstGeom>
          <a:noFill/>
        </p:spPr>
        <p:txBody>
          <a:bodyPr wrap="square" rtlCol="0">
            <a:spAutoFit/>
          </a:bodyPr>
          <a:lstStyle/>
          <a:p>
            <a:pPr>
              <a:buClr>
                <a:schemeClr val="tx1">
                  <a:lumMod val="85000"/>
                  <a:lumOff val="15000"/>
                </a:schemeClr>
              </a:buClr>
              <a:defRPr/>
            </a:pPr>
            <a:r>
              <a:rPr lang="en-US" altLang="en-US" sz="2000" b="1" dirty="0" smtClean="0"/>
              <a:t>THỞ CHÚM MÔI</a:t>
            </a:r>
            <a:endParaRPr lang="en-US" dirty="0"/>
          </a:p>
        </p:txBody>
      </p:sp>
    </p:spTree>
    <p:extLst>
      <p:ext uri="{BB962C8B-B14F-4D97-AF65-F5344CB8AC3E}">
        <p14:creationId xmlns:p14="http://schemas.microsoft.com/office/powerpoint/2010/main" val="12454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6589"/>
            <a:ext cx="10611244" cy="1039322"/>
          </a:xfrm>
        </p:spPr>
        <p:txBody>
          <a:bodyPr/>
          <a:lstStyle/>
          <a:p>
            <a:r>
              <a:rPr lang="en-US" dirty="0">
                <a:effectLst>
                  <a:outerShdw blurRad="38100" dist="38100" dir="2700000" algn="tl">
                    <a:srgbClr val="000000">
                      <a:alpha val="43137"/>
                    </a:srgbClr>
                  </a:outerShdw>
                </a:effectLst>
              </a:rPr>
              <a:t>ĐÁNH GIÁ </a:t>
            </a:r>
            <a:r>
              <a:rPr lang="en-US" dirty="0" smtClean="0">
                <a:effectLst>
                  <a:outerShdw blurRad="38100" dist="38100" dir="2700000" algn="tl">
                    <a:srgbClr val="000000">
                      <a:alpha val="43137"/>
                    </a:srgbClr>
                  </a:outerShdw>
                </a:effectLst>
              </a:rPr>
              <a:t>&amp; TƯ VẤN DINH </a:t>
            </a:r>
            <a:r>
              <a:rPr lang="en-US" dirty="0">
                <a:effectLst>
                  <a:outerShdw blurRad="38100" dist="38100" dir="2700000" algn="tl">
                    <a:srgbClr val="000000">
                      <a:alpha val="43137"/>
                    </a:srgbClr>
                  </a:outerShdw>
                </a:effectLst>
              </a:rPr>
              <a:t>DƯỠNG</a:t>
            </a:r>
          </a:p>
        </p:txBody>
      </p:sp>
      <p:sp>
        <p:nvSpPr>
          <p:cNvPr id="2" name="Content Placeholder 1"/>
          <p:cNvSpPr>
            <a:spLocks noGrp="1"/>
          </p:cNvSpPr>
          <p:nvPr>
            <p:ph idx="1"/>
          </p:nvPr>
        </p:nvSpPr>
        <p:spPr>
          <a:xfrm>
            <a:off x="3310759" y="1765738"/>
            <a:ext cx="7844921" cy="4103356"/>
          </a:xfrm>
        </p:spPr>
        <p:txBody>
          <a:bodyPr/>
          <a:lstStyle/>
          <a:p>
            <a:r>
              <a:rPr lang="en-US" dirty="0" smtClean="0"/>
              <a:t>- </a:t>
            </a:r>
            <a:r>
              <a:rPr lang="en-US" dirty="0" err="1" smtClean="0"/>
              <a:t>Cân</a:t>
            </a:r>
            <a:r>
              <a:rPr lang="en-US" dirty="0" smtClean="0"/>
              <a:t> </a:t>
            </a:r>
            <a:r>
              <a:rPr lang="en-US" dirty="0" err="1" smtClean="0"/>
              <a:t>nặng</a:t>
            </a:r>
            <a:endParaRPr lang="en-US" dirty="0" smtClean="0"/>
          </a:p>
          <a:p>
            <a:r>
              <a:rPr lang="en-US" dirty="0" smtClean="0"/>
              <a:t>- BMI, </a:t>
            </a:r>
            <a:r>
              <a:rPr lang="en-US" dirty="0" err="1" smtClean="0"/>
              <a:t>độ</a:t>
            </a:r>
            <a:r>
              <a:rPr lang="en-US" dirty="0" smtClean="0"/>
              <a:t> </a:t>
            </a:r>
            <a:r>
              <a:rPr lang="en-US" dirty="0" err="1" smtClean="0"/>
              <a:t>dày</a:t>
            </a:r>
            <a:r>
              <a:rPr lang="en-US" dirty="0" smtClean="0"/>
              <a:t> </a:t>
            </a:r>
            <a:r>
              <a:rPr lang="en-US" dirty="0" err="1" smtClean="0"/>
              <a:t>nếp</a:t>
            </a:r>
            <a:r>
              <a:rPr lang="en-US" dirty="0" smtClean="0"/>
              <a:t> </a:t>
            </a:r>
            <a:r>
              <a:rPr lang="en-US" dirty="0" err="1" smtClean="0"/>
              <a:t>gấp</a:t>
            </a:r>
            <a:r>
              <a:rPr lang="en-US" dirty="0" smtClean="0"/>
              <a:t> da</a:t>
            </a:r>
          </a:p>
          <a:p>
            <a:r>
              <a:rPr lang="en-US" dirty="0" smtClean="0"/>
              <a:t>- </a:t>
            </a:r>
            <a:r>
              <a:rPr lang="en-US" dirty="0" err="1" smtClean="0"/>
              <a:t>Đo</a:t>
            </a:r>
            <a:r>
              <a:rPr lang="en-US" dirty="0" smtClean="0"/>
              <a:t> </a:t>
            </a:r>
            <a:r>
              <a:rPr lang="en-US" dirty="0" err="1" smtClean="0"/>
              <a:t>thành</a:t>
            </a:r>
            <a:r>
              <a:rPr lang="en-US" dirty="0" smtClean="0"/>
              <a:t> </a:t>
            </a:r>
            <a:r>
              <a:rPr lang="en-US" dirty="0" err="1" smtClean="0"/>
              <a:t>phần</a:t>
            </a:r>
            <a:r>
              <a:rPr lang="en-US" dirty="0" smtClean="0"/>
              <a:t> </a:t>
            </a:r>
            <a:r>
              <a:rPr lang="en-US" dirty="0" err="1" smtClean="0"/>
              <a:t>cơ</a:t>
            </a:r>
            <a:r>
              <a:rPr lang="en-US" dirty="0" smtClean="0"/>
              <a:t> </a:t>
            </a:r>
            <a:r>
              <a:rPr lang="en-US" dirty="0" err="1" smtClean="0"/>
              <a:t>thể</a:t>
            </a:r>
            <a:r>
              <a:rPr lang="en-US" dirty="0" smtClean="0"/>
              <a:t> BIA, DXA</a:t>
            </a:r>
            <a:endParaRPr lang="en-US" dirty="0"/>
          </a:p>
        </p:txBody>
      </p:sp>
      <p:pic>
        <p:nvPicPr>
          <p:cNvPr id="18434" name="Picture 2" descr="Kết quả hình ảnh cho bioelectrical impedance"/>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8118846" y="3749674"/>
            <a:ext cx="3756604" cy="255924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Kết quả hình ảnh cho DEXA: Dual – energy Xray absorptiometry"/>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719511" y="3749674"/>
            <a:ext cx="4238625" cy="232410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Kết quả hình ảnh cho skinfold anthropometry"/>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9748" y="1677972"/>
            <a:ext cx="2863911" cy="429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958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rrowheads="1"/>
          </p:cNvSpPr>
          <p:nvPr>
            <p:ph type="title"/>
          </p:nvPr>
        </p:nvSpPr>
        <p:spPr>
          <a:xfrm>
            <a:off x="627380" y="0"/>
            <a:ext cx="9144000" cy="1143000"/>
          </a:xfrm>
        </p:spPr>
        <p:txBody>
          <a:bodyPr>
            <a:normAutofit/>
          </a:bodyPr>
          <a:lstStyle/>
          <a:p>
            <a:pPr fontAlgn="auto">
              <a:spcAft>
                <a:spcPts val="0"/>
              </a:spcAft>
              <a:defRPr/>
            </a:pPr>
            <a:r>
              <a:rPr lang="en-US" b="1" dirty="0" smtClean="0">
                <a:effectLst>
                  <a:outerShdw blurRad="38100" dist="38100" dir="2700000" algn="tl">
                    <a:srgbClr val="000000">
                      <a:alpha val="43137"/>
                    </a:srgbClr>
                  </a:outerShdw>
                </a:effectLst>
              </a:rPr>
              <a:t>ĐIỀU CHỈNH DINH DƯỠNG</a:t>
            </a:r>
            <a:endParaRPr lang="en-US" dirty="0" smtClean="0">
              <a:effectLst>
                <a:outerShdw blurRad="38100" dist="38100" dir="2700000" algn="tl">
                  <a:srgbClr val="000000">
                    <a:alpha val="43137"/>
                  </a:srgbClr>
                </a:outerShdw>
              </a:effectLst>
            </a:endParaRPr>
          </a:p>
        </p:txBody>
      </p:sp>
      <p:sp>
        <p:nvSpPr>
          <p:cNvPr id="28674" name="Rectangle 3"/>
          <p:cNvSpPr>
            <a:spLocks noGrp="1" noChangeArrowheads="1"/>
          </p:cNvSpPr>
          <p:nvPr>
            <p:ph idx="1"/>
          </p:nvPr>
        </p:nvSpPr>
        <p:spPr>
          <a:xfrm>
            <a:off x="0" y="1686581"/>
            <a:ext cx="9536320" cy="5381625"/>
          </a:xfrm>
        </p:spPr>
        <p:txBody>
          <a:bodyPr>
            <a:normAutofit/>
          </a:bodyPr>
          <a:lstStyle/>
          <a:p>
            <a:pPr>
              <a:spcBef>
                <a:spcPts val="0"/>
              </a:spcBef>
              <a:spcAft>
                <a:spcPts val="0"/>
              </a:spcAft>
            </a:pPr>
            <a:r>
              <a:rPr lang="en-US" sz="3200" b="1" dirty="0" smtClean="0"/>
              <a:t>Điều chỉnh suy dinh dưỡng</a:t>
            </a:r>
            <a:r>
              <a:rPr lang="en-US" sz="3200" dirty="0" smtClean="0"/>
              <a:t>:</a:t>
            </a:r>
          </a:p>
          <a:p>
            <a:pPr lvl="1">
              <a:spcBef>
                <a:spcPts val="0"/>
              </a:spcBef>
              <a:spcAft>
                <a:spcPts val="0"/>
              </a:spcAft>
            </a:pPr>
            <a:r>
              <a:rPr lang="en-US" sz="2800" dirty="0" smtClean="0"/>
              <a:t>Chế độ ăn giàu năng lượng, giảm carbohydrat</a:t>
            </a:r>
          </a:p>
          <a:p>
            <a:pPr lvl="1">
              <a:spcBef>
                <a:spcPts val="0"/>
              </a:spcBef>
              <a:spcAft>
                <a:spcPts val="0"/>
              </a:spcAft>
            </a:pPr>
            <a:r>
              <a:rPr lang="en-US" sz="2800" dirty="0" smtClean="0"/>
              <a:t>Ăn nhiều bữa ăn nhỏ trong ngày</a:t>
            </a:r>
          </a:p>
          <a:p>
            <a:pPr lvl="1">
              <a:spcBef>
                <a:spcPts val="0"/>
              </a:spcBef>
              <a:spcAft>
                <a:spcPts val="0"/>
              </a:spcAft>
            </a:pPr>
            <a:r>
              <a:rPr lang="en-US" sz="2800" dirty="0" smtClean="0"/>
              <a:t>Hạn chế thức ăn gây đầy hơi</a:t>
            </a:r>
          </a:p>
          <a:p>
            <a:pPr>
              <a:spcBef>
                <a:spcPts val="0"/>
              </a:spcBef>
              <a:spcAft>
                <a:spcPts val="0"/>
              </a:spcAft>
            </a:pPr>
            <a:r>
              <a:rPr lang="en-US" sz="3200" b="1" dirty="0" smtClean="0"/>
              <a:t>Điều chỉnh rối loạn điện giải, lưu ý giảm K+ máu</a:t>
            </a:r>
            <a:r>
              <a:rPr lang="en-US" sz="3200" dirty="0" smtClean="0"/>
              <a:t>. </a:t>
            </a:r>
          </a:p>
          <a:p>
            <a:pPr lvl="1">
              <a:spcBef>
                <a:spcPts val="0"/>
              </a:spcBef>
              <a:spcAft>
                <a:spcPts val="0"/>
              </a:spcAft>
            </a:pPr>
            <a:r>
              <a:rPr lang="en-US" sz="2800" dirty="0" smtClean="0"/>
              <a:t>Thức ăn giàu kali</a:t>
            </a:r>
          </a:p>
          <a:p>
            <a:pPr lvl="1">
              <a:spcBef>
                <a:spcPts val="0"/>
              </a:spcBef>
              <a:spcAft>
                <a:spcPts val="0"/>
              </a:spcAft>
            </a:pPr>
            <a:r>
              <a:rPr lang="en-US" sz="2800" dirty="0" smtClean="0"/>
              <a:t>Hạn chế dùng SABA uống, GCS, lợi tiểu...</a:t>
            </a:r>
            <a:endParaRPr lang="en-US" sz="2400" dirty="0" smtClean="0"/>
          </a:p>
          <a:p>
            <a:pPr>
              <a:spcBef>
                <a:spcPts val="0"/>
              </a:spcBef>
              <a:spcAft>
                <a:spcPts val="0"/>
              </a:spcAft>
            </a:pPr>
            <a:r>
              <a:rPr lang="en-US" sz="3200" b="1" dirty="0"/>
              <a:t>Hormone đồng hóa</a:t>
            </a:r>
            <a:r>
              <a:rPr lang="en-US" sz="2800" b="1" dirty="0"/>
              <a:t>:</a:t>
            </a:r>
          </a:p>
          <a:p>
            <a:pPr marL="457200" lvl="1" indent="0">
              <a:spcBef>
                <a:spcPts val="0"/>
              </a:spcBef>
              <a:spcAft>
                <a:spcPts val="0"/>
              </a:spcAft>
              <a:buNone/>
            </a:pPr>
            <a:r>
              <a:rPr lang="en-US" sz="2800" dirty="0"/>
              <a:t>Steroid đồng hóa giúp tăng khối cơ và giảm khối mỡ, </a:t>
            </a:r>
            <a:r>
              <a:rPr lang="en-US" sz="2800" dirty="0" smtClean="0"/>
              <a:t>nên kết </a:t>
            </a:r>
            <a:r>
              <a:rPr lang="en-US" sz="2800" dirty="0"/>
              <a:t>hợp với tập vận </a:t>
            </a:r>
            <a:r>
              <a:rPr lang="en-US" sz="2800" dirty="0" smtClean="0"/>
              <a:t>động. </a:t>
            </a:r>
            <a:endParaRPr lang="vi-VN" sz="2800" dirty="0"/>
          </a:p>
          <a:p>
            <a:endParaRPr lang="en-US" sz="3200" dirty="0" smtClean="0"/>
          </a:p>
          <a:p>
            <a:endParaRPr lang="en-US" sz="3200" dirty="0" smtClean="0"/>
          </a:p>
        </p:txBody>
      </p:sp>
      <p:pic>
        <p:nvPicPr>
          <p:cNvPr id="5" name="Picture 16" descr="https://encrypted-tbn3.gstatic.com/images?q=tbn:ANd9GcQD7DNkt6_E0nYoagKAGcpuh6-hrQ-1daX98YvLaMDDgmiB9IXj"/>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672954" y="3797300"/>
            <a:ext cx="2319020" cy="231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https://encrypted-tbn1.gstatic.com/images?q=tbn:ANd9GcQnjBSx59rm8PiPlROHS-GmvJ_7V8GLHQEpGLDI70Lbuh88nZM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906860" y="1143000"/>
            <a:ext cx="3285140" cy="219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78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136634"/>
            <a:ext cx="12318124" cy="1148781"/>
          </a:xfrm>
        </p:spPr>
        <p:txBody>
          <a:bodyPr>
            <a:normAutofit/>
          </a:bodyPr>
          <a:lstStyle/>
          <a:p>
            <a:pPr eaLnBrk="1" hangingPunct="1"/>
            <a:r>
              <a:rPr lang="en-US" altLang="en-US" b="1" dirty="0" smtClean="0"/>
              <a:t>Thời lượng CHƯƠNG TRÌNH PHCNHH</a:t>
            </a:r>
            <a:endParaRPr lang="vi-VN" altLang="en-US" b="1" dirty="0" smtClean="0"/>
          </a:p>
        </p:txBody>
      </p:sp>
      <p:sp>
        <p:nvSpPr>
          <p:cNvPr id="66563" name="Content Placeholder 2"/>
          <p:cNvSpPr>
            <a:spLocks noGrp="1"/>
          </p:cNvSpPr>
          <p:nvPr>
            <p:ph idx="4294967295"/>
          </p:nvPr>
        </p:nvSpPr>
        <p:spPr>
          <a:xfrm>
            <a:off x="0" y="1723697"/>
            <a:ext cx="11950262" cy="4529629"/>
          </a:xfrm>
          <a:prstGeom prst="rect">
            <a:avLst/>
          </a:prstGeom>
        </p:spPr>
        <p:txBody>
          <a:bodyPr>
            <a:normAutofit fontScale="92500" lnSpcReduction="10000"/>
          </a:bodyPr>
          <a:lstStyle/>
          <a:p>
            <a:pPr lvl="0">
              <a:buFont typeface="Wingdings" panose="05000000000000000000" pitchFamily="2" charset="2"/>
              <a:buChar char="§"/>
            </a:pPr>
            <a:r>
              <a:rPr lang="en-US" sz="2800" cap="none" dirty="0" smtClean="0"/>
              <a:t> </a:t>
            </a:r>
            <a:r>
              <a:rPr lang="en-US" sz="3000" cap="none" dirty="0" err="1" smtClean="0"/>
              <a:t>Chương</a:t>
            </a:r>
            <a:r>
              <a:rPr lang="en-US" sz="3000" cap="none" dirty="0" smtClean="0"/>
              <a:t> trình nên được thiết kế kéo </a:t>
            </a:r>
            <a:r>
              <a:rPr lang="en-US" sz="3000" cap="none" dirty="0" err="1" smtClean="0"/>
              <a:t>dài</a:t>
            </a:r>
            <a:r>
              <a:rPr lang="en-US" sz="3000" cap="none" dirty="0" smtClean="0"/>
              <a:t> # 8 - 12 tuần, </a:t>
            </a:r>
            <a:r>
              <a:rPr lang="en-US" sz="3000" u="sng" cap="none" dirty="0" smtClean="0"/>
              <a:t>&gt;</a:t>
            </a:r>
            <a:r>
              <a:rPr lang="en-US" sz="3000" cap="none" dirty="0" smtClean="0"/>
              <a:t> </a:t>
            </a:r>
            <a:r>
              <a:rPr lang="en-US" sz="3000" dirty="0" smtClean="0"/>
              <a:t>3 </a:t>
            </a:r>
            <a:r>
              <a:rPr lang="en-US" sz="3000" dirty="0" err="1"/>
              <a:t>buổi</a:t>
            </a:r>
            <a:r>
              <a:rPr lang="en-US" sz="3000" dirty="0"/>
              <a:t> </a:t>
            </a:r>
            <a:r>
              <a:rPr lang="en-US" sz="3000" dirty="0" err="1"/>
              <a:t>tập</a:t>
            </a:r>
            <a:r>
              <a:rPr lang="en-US" sz="3000" dirty="0"/>
              <a:t> </a:t>
            </a:r>
            <a:r>
              <a:rPr lang="en-US" sz="3000" dirty="0" err="1"/>
              <a:t>mỗi</a:t>
            </a:r>
            <a:r>
              <a:rPr lang="en-US" sz="3000" dirty="0"/>
              <a:t> </a:t>
            </a:r>
            <a:r>
              <a:rPr lang="en-US" sz="3000" cap="none" dirty="0" err="1" smtClean="0"/>
              <a:t>tuần</a:t>
            </a:r>
            <a:r>
              <a:rPr lang="en-US" sz="3000" cap="none" dirty="0" smtClean="0"/>
              <a:t>:</a:t>
            </a:r>
          </a:p>
          <a:p>
            <a:pPr lvl="1"/>
            <a:r>
              <a:rPr lang="en-US" sz="3000" cap="none" dirty="0" smtClean="0"/>
              <a:t>Tập vận động 3 buổi tại cơ sở y tế, có kết </a:t>
            </a:r>
            <a:r>
              <a:rPr lang="en-US" sz="3000" cap="none" dirty="0" err="1" smtClean="0"/>
              <a:t>hợp</a:t>
            </a:r>
            <a:r>
              <a:rPr lang="en-US" sz="3000" cap="none" dirty="0" smtClean="0"/>
              <a:t> </a:t>
            </a:r>
            <a:r>
              <a:rPr lang="en-US" sz="3000" dirty="0" smtClean="0"/>
              <a:t>GDSK</a:t>
            </a:r>
            <a:endParaRPr lang="en-US" sz="3000" cap="none" dirty="0" smtClean="0"/>
          </a:p>
          <a:p>
            <a:pPr lvl="1"/>
            <a:r>
              <a:rPr lang="en-US" sz="3000" cap="none" dirty="0" smtClean="0"/>
              <a:t>Hoặc tập vận động 2 buổi tại cơ sở y tế, có kết </a:t>
            </a:r>
            <a:r>
              <a:rPr lang="en-US" sz="3000" cap="none" dirty="0" err="1" smtClean="0"/>
              <a:t>hợp</a:t>
            </a:r>
            <a:r>
              <a:rPr lang="en-US" sz="3000" cap="none" dirty="0" smtClean="0"/>
              <a:t> GDSK </a:t>
            </a:r>
            <a:r>
              <a:rPr lang="en-US" sz="3000" cap="none" dirty="0" err="1" smtClean="0"/>
              <a:t>và</a:t>
            </a:r>
            <a:r>
              <a:rPr lang="en-US" sz="3000" cap="none" dirty="0" smtClean="0"/>
              <a:t> một buổi tập tại nhà có giám sát. </a:t>
            </a:r>
          </a:p>
          <a:p>
            <a:pPr>
              <a:buFont typeface="Wingdings" panose="05000000000000000000" pitchFamily="2" charset="2"/>
              <a:buChar char="§"/>
            </a:pPr>
            <a:r>
              <a:rPr lang="en-US" sz="3000" cap="none" dirty="0" smtClean="0"/>
              <a:t> </a:t>
            </a:r>
            <a:r>
              <a:rPr lang="en-US" sz="3000" cap="none" dirty="0" err="1" smtClean="0"/>
              <a:t>Mỗi</a:t>
            </a:r>
            <a:r>
              <a:rPr lang="en-US" sz="3000" cap="none" dirty="0" smtClean="0"/>
              <a:t> buổi tập kéo </a:t>
            </a:r>
            <a:r>
              <a:rPr lang="en-US" sz="3000" cap="none" dirty="0" err="1" smtClean="0"/>
              <a:t>dài</a:t>
            </a:r>
            <a:r>
              <a:rPr lang="en-US" sz="3000" cap="none" dirty="0" smtClean="0"/>
              <a:t> </a:t>
            </a:r>
            <a:r>
              <a:rPr lang="en-US" sz="3000" u="sng" cap="none" dirty="0" smtClean="0"/>
              <a:t>&gt;</a:t>
            </a:r>
            <a:r>
              <a:rPr lang="en-US" sz="3000" cap="none" dirty="0" smtClean="0"/>
              <a:t>30’. </a:t>
            </a:r>
            <a:r>
              <a:rPr lang="en-US" sz="3000" cap="none" dirty="0" err="1" smtClean="0"/>
              <a:t>Những</a:t>
            </a:r>
            <a:r>
              <a:rPr lang="en-US" sz="3000" cap="none" dirty="0" smtClean="0"/>
              <a:t> BN </a:t>
            </a:r>
            <a:r>
              <a:rPr lang="en-US" sz="3000" cap="none" dirty="0" err="1" smtClean="0"/>
              <a:t>không</a:t>
            </a:r>
            <a:r>
              <a:rPr lang="en-US" sz="3000" cap="none" dirty="0" smtClean="0"/>
              <a:t> thể tập liên </a:t>
            </a:r>
            <a:r>
              <a:rPr lang="en-US" sz="3000" cap="none" dirty="0" err="1" smtClean="0"/>
              <a:t>tục</a:t>
            </a:r>
            <a:r>
              <a:rPr lang="en-US" sz="3000" cap="none" dirty="0" smtClean="0"/>
              <a:t> 30’ </a:t>
            </a:r>
            <a:r>
              <a:rPr lang="en-US" sz="3000" cap="none" dirty="0" err="1" smtClean="0"/>
              <a:t>nên</a:t>
            </a:r>
            <a:r>
              <a:rPr lang="en-US" sz="3000" cap="none" dirty="0" smtClean="0"/>
              <a:t> </a:t>
            </a:r>
            <a:r>
              <a:rPr lang="en-US" sz="3000" dirty="0" err="1" smtClean="0"/>
              <a:t>có</a:t>
            </a:r>
            <a:r>
              <a:rPr lang="en-US" sz="3000" dirty="0" smtClean="0"/>
              <a:t> </a:t>
            </a:r>
            <a:r>
              <a:rPr lang="en-US" sz="3000" cap="none" dirty="0" err="1" smtClean="0"/>
              <a:t>những</a:t>
            </a:r>
            <a:r>
              <a:rPr lang="en-US" sz="3000" cap="none" dirty="0" smtClean="0"/>
              <a:t> khoảng nghỉ ngắn xen </a:t>
            </a:r>
            <a:r>
              <a:rPr lang="en-US" sz="3000" cap="none" dirty="0" err="1" smtClean="0"/>
              <a:t>kẽ</a:t>
            </a:r>
            <a:r>
              <a:rPr lang="en-US" sz="3000" cap="none" dirty="0" smtClean="0"/>
              <a:t> </a:t>
            </a:r>
            <a:r>
              <a:rPr lang="en-US" sz="3000" cap="none" dirty="0" err="1" smtClean="0"/>
              <a:t>trong</a:t>
            </a:r>
            <a:r>
              <a:rPr lang="en-US" sz="3000" cap="none" dirty="0" smtClean="0"/>
              <a:t> </a:t>
            </a:r>
            <a:r>
              <a:rPr lang="en-US" sz="3000" cap="none" dirty="0" err="1" smtClean="0"/>
              <a:t>buổi</a:t>
            </a:r>
            <a:r>
              <a:rPr lang="en-US" sz="3000" cap="none" dirty="0" smtClean="0"/>
              <a:t> </a:t>
            </a:r>
            <a:r>
              <a:rPr lang="en-US" sz="3000" cap="none" dirty="0" err="1" smtClean="0"/>
              <a:t>tập</a:t>
            </a:r>
            <a:r>
              <a:rPr lang="en-US" sz="3000" cap="none" dirty="0" smtClean="0"/>
              <a:t>. </a:t>
            </a:r>
          </a:p>
          <a:p>
            <a:pPr algn="just">
              <a:buFont typeface="Wingdings" panose="05000000000000000000" pitchFamily="2" charset="2"/>
              <a:buChar char="§"/>
            </a:pPr>
            <a:r>
              <a:rPr lang="en-US" altLang="en-US" sz="3000" dirty="0" err="1"/>
              <a:t>Nếu</a:t>
            </a:r>
            <a:r>
              <a:rPr lang="en-US" altLang="en-US" sz="3000" dirty="0"/>
              <a:t> </a:t>
            </a:r>
            <a:r>
              <a:rPr lang="en-US" altLang="en-US" sz="3000" dirty="0" err="1"/>
              <a:t>không</a:t>
            </a:r>
            <a:r>
              <a:rPr lang="en-US" altLang="en-US" sz="3000" dirty="0"/>
              <a:t> </a:t>
            </a:r>
            <a:r>
              <a:rPr lang="en-US" altLang="en-US" sz="3000" dirty="0" err="1"/>
              <a:t>tiếp</a:t>
            </a:r>
            <a:r>
              <a:rPr lang="en-US" altLang="en-US" sz="3000" dirty="0"/>
              <a:t> </a:t>
            </a:r>
            <a:r>
              <a:rPr lang="en-US" altLang="en-US" sz="3000" dirty="0" err="1"/>
              <a:t>tục</a:t>
            </a:r>
            <a:r>
              <a:rPr lang="en-US" altLang="en-US" sz="3000" dirty="0"/>
              <a:t> </a:t>
            </a:r>
            <a:r>
              <a:rPr lang="en-US" altLang="en-US" sz="3000" dirty="0" err="1"/>
              <a:t>vận</a:t>
            </a:r>
            <a:r>
              <a:rPr lang="en-US" altLang="en-US" sz="3000" dirty="0"/>
              <a:t> </a:t>
            </a:r>
            <a:r>
              <a:rPr lang="en-US" altLang="en-US" sz="3000" dirty="0" err="1"/>
              <a:t>động</a:t>
            </a:r>
            <a:r>
              <a:rPr lang="en-US" altLang="en-US" sz="3000" dirty="0"/>
              <a:t>, </a:t>
            </a:r>
            <a:r>
              <a:rPr lang="en-US" altLang="en-US" sz="3000" dirty="0" err="1"/>
              <a:t>hiệu</a:t>
            </a:r>
            <a:r>
              <a:rPr lang="en-US" altLang="en-US" sz="3000" dirty="0"/>
              <a:t> </a:t>
            </a:r>
            <a:r>
              <a:rPr lang="en-US" altLang="en-US" sz="3000" dirty="0" err="1"/>
              <a:t>quả</a:t>
            </a:r>
            <a:r>
              <a:rPr lang="en-US" altLang="en-US" sz="3000" dirty="0"/>
              <a:t> </a:t>
            </a:r>
            <a:r>
              <a:rPr lang="en-US" altLang="en-US" sz="3000" dirty="0" err="1"/>
              <a:t>của</a:t>
            </a:r>
            <a:r>
              <a:rPr lang="en-US" altLang="en-US" sz="3000" dirty="0"/>
              <a:t> PHCNHH </a:t>
            </a:r>
            <a:r>
              <a:rPr lang="en-US" altLang="en-US" sz="3000" dirty="0" err="1"/>
              <a:t>sẽ</a:t>
            </a:r>
            <a:r>
              <a:rPr lang="en-US" altLang="en-US" sz="3000" dirty="0"/>
              <a:t> </a:t>
            </a:r>
            <a:r>
              <a:rPr lang="en-US" altLang="en-US" sz="3000" dirty="0" err="1"/>
              <a:t>giảm</a:t>
            </a:r>
            <a:r>
              <a:rPr lang="en-US" altLang="en-US" sz="3000" dirty="0"/>
              <a:t> </a:t>
            </a:r>
            <a:r>
              <a:rPr lang="en-US" altLang="en-US" sz="3000" dirty="0" err="1"/>
              <a:t>dần</a:t>
            </a:r>
            <a:r>
              <a:rPr lang="en-US" altLang="en-US" sz="3000" dirty="0"/>
              <a:t> </a:t>
            </a:r>
            <a:r>
              <a:rPr lang="en-US" altLang="en-US" sz="3000" dirty="0" err="1"/>
              <a:t>sau</a:t>
            </a:r>
            <a:r>
              <a:rPr lang="en-US" altLang="en-US" sz="3000" dirty="0"/>
              <a:t> </a:t>
            </a:r>
            <a:r>
              <a:rPr lang="en-US" altLang="en-US" sz="3000" dirty="0" err="1"/>
              <a:t>khi</a:t>
            </a:r>
            <a:r>
              <a:rPr lang="en-US" altLang="en-US" sz="3000" dirty="0"/>
              <a:t> </a:t>
            </a:r>
            <a:r>
              <a:rPr lang="en-US" altLang="en-US" sz="3000" dirty="0" err="1"/>
              <a:t>kết</a:t>
            </a:r>
            <a:r>
              <a:rPr lang="en-US" altLang="en-US" sz="3000" dirty="0"/>
              <a:t> </a:t>
            </a:r>
            <a:r>
              <a:rPr lang="en-US" altLang="en-US" sz="3000" dirty="0" err="1"/>
              <a:t>thúc</a:t>
            </a:r>
            <a:r>
              <a:rPr lang="en-US" altLang="en-US" sz="3000" dirty="0"/>
              <a:t>.</a:t>
            </a:r>
          </a:p>
          <a:p>
            <a:pPr algn="just">
              <a:buFont typeface="Wingdings" panose="05000000000000000000" pitchFamily="2" charset="2"/>
              <a:buChar char="§"/>
            </a:pPr>
            <a:r>
              <a:rPr lang="en-US" altLang="en-US" sz="3000" dirty="0" err="1"/>
              <a:t>Nên</a:t>
            </a:r>
            <a:r>
              <a:rPr lang="en-US" altLang="en-US" sz="3000" dirty="0"/>
              <a:t> </a:t>
            </a:r>
            <a:r>
              <a:rPr lang="en-US" altLang="en-US" sz="3000" dirty="0" err="1"/>
              <a:t>tập</a:t>
            </a:r>
            <a:r>
              <a:rPr lang="en-US" altLang="en-US" sz="3000" dirty="0"/>
              <a:t> </a:t>
            </a:r>
            <a:r>
              <a:rPr lang="en-US" altLang="en-US" sz="3000" dirty="0" err="1"/>
              <a:t>nhắc</a:t>
            </a:r>
            <a:r>
              <a:rPr lang="en-US" altLang="en-US" sz="3000" dirty="0"/>
              <a:t> </a:t>
            </a:r>
            <a:r>
              <a:rPr lang="en-US" altLang="en-US" sz="3000" dirty="0" err="1"/>
              <a:t>lại</a:t>
            </a:r>
            <a:r>
              <a:rPr lang="en-US" altLang="en-US" sz="3000" dirty="0"/>
              <a:t> </a:t>
            </a:r>
            <a:r>
              <a:rPr lang="en-US" altLang="en-US" sz="3000" dirty="0" err="1"/>
              <a:t>sau</a:t>
            </a:r>
            <a:r>
              <a:rPr lang="en-US" altLang="en-US" sz="3000" dirty="0"/>
              <a:t> 1 </a:t>
            </a:r>
            <a:r>
              <a:rPr lang="en-US" altLang="en-US" sz="3000" dirty="0" err="1"/>
              <a:t>thời</a:t>
            </a:r>
            <a:r>
              <a:rPr lang="en-US" altLang="en-US" sz="3000" dirty="0"/>
              <a:t> </a:t>
            </a:r>
            <a:r>
              <a:rPr lang="en-US" altLang="en-US" sz="3000" dirty="0" err="1"/>
              <a:t>gian</a:t>
            </a:r>
            <a:r>
              <a:rPr lang="en-US" altLang="en-US" sz="3000" dirty="0"/>
              <a:t> </a:t>
            </a:r>
            <a:r>
              <a:rPr lang="en-US" altLang="en-US" sz="3000" dirty="0" err="1" smtClean="0"/>
              <a:t>ngưng</a:t>
            </a:r>
            <a:r>
              <a:rPr lang="en-US" altLang="en-US" sz="3000" dirty="0" smtClean="0"/>
              <a:t> </a:t>
            </a:r>
            <a:r>
              <a:rPr lang="en-US" altLang="en-US" sz="3000" dirty="0" err="1" smtClean="0"/>
              <a:t>tập</a:t>
            </a:r>
            <a:r>
              <a:rPr lang="en-US" altLang="en-US" sz="3000" dirty="0" smtClean="0"/>
              <a:t> </a:t>
            </a:r>
            <a:r>
              <a:rPr lang="en-US" altLang="en-US" sz="3000" dirty="0" err="1" smtClean="0"/>
              <a:t>hoặc</a:t>
            </a:r>
            <a:r>
              <a:rPr lang="en-US" altLang="en-US" sz="3000" dirty="0" smtClean="0"/>
              <a:t> </a:t>
            </a:r>
            <a:r>
              <a:rPr lang="en-US" altLang="en-US" sz="3000" dirty="0" err="1"/>
              <a:t>vẫn</a:t>
            </a:r>
            <a:r>
              <a:rPr lang="en-US" altLang="en-US" sz="3000" dirty="0"/>
              <a:t> </a:t>
            </a:r>
            <a:r>
              <a:rPr lang="en-US" altLang="en-US" sz="3000" dirty="0" err="1"/>
              <a:t>tiếp</a:t>
            </a:r>
            <a:r>
              <a:rPr lang="en-US" altLang="en-US" sz="3000" dirty="0"/>
              <a:t> </a:t>
            </a:r>
            <a:r>
              <a:rPr lang="en-US" altLang="en-US" sz="3000" dirty="0" err="1"/>
              <a:t>tục</a:t>
            </a:r>
            <a:r>
              <a:rPr lang="en-US" altLang="en-US" sz="3000" dirty="0"/>
              <a:t> </a:t>
            </a:r>
            <a:r>
              <a:rPr lang="en-US" altLang="en-US" sz="3000" dirty="0" err="1"/>
              <a:t>hàng</a:t>
            </a:r>
            <a:r>
              <a:rPr lang="en-US" altLang="en-US" sz="3000" dirty="0"/>
              <a:t> </a:t>
            </a:r>
            <a:r>
              <a:rPr lang="en-US" altLang="en-US" sz="3000" dirty="0" err="1"/>
              <a:t>ngày</a:t>
            </a:r>
            <a:r>
              <a:rPr lang="en-US" altLang="en-US" sz="3000" dirty="0"/>
              <a:t> </a:t>
            </a:r>
            <a:r>
              <a:rPr lang="en-US" altLang="en-US" sz="3000" dirty="0" err="1"/>
              <a:t>tại</a:t>
            </a:r>
            <a:r>
              <a:rPr lang="en-US" altLang="en-US" sz="3000" dirty="0"/>
              <a:t> </a:t>
            </a:r>
            <a:r>
              <a:rPr lang="en-US" altLang="en-US" sz="3000" dirty="0" err="1"/>
              <a:t>nhà</a:t>
            </a:r>
            <a:r>
              <a:rPr lang="en-US" altLang="en-US" sz="3000" dirty="0"/>
              <a:t> </a:t>
            </a:r>
            <a:r>
              <a:rPr lang="en-US" altLang="en-US" sz="3000" dirty="0" err="1"/>
              <a:t>nhằm</a:t>
            </a:r>
            <a:r>
              <a:rPr lang="en-US" altLang="en-US" sz="3000" dirty="0"/>
              <a:t> </a:t>
            </a:r>
            <a:r>
              <a:rPr lang="en-US" altLang="en-US" sz="3000" dirty="0" err="1"/>
              <a:t>phòng</a:t>
            </a:r>
            <a:r>
              <a:rPr lang="en-US" altLang="en-US" sz="3000" dirty="0"/>
              <a:t> </a:t>
            </a:r>
            <a:r>
              <a:rPr lang="en-US" altLang="en-US" sz="3000" dirty="0" err="1"/>
              <a:t>tránh</a:t>
            </a:r>
            <a:r>
              <a:rPr lang="en-US" altLang="en-US" sz="3000" dirty="0"/>
              <a:t> </a:t>
            </a:r>
            <a:r>
              <a:rPr lang="en-US" altLang="en-US" sz="3000" dirty="0" err="1"/>
              <a:t>sụt</a:t>
            </a:r>
            <a:r>
              <a:rPr lang="en-US" altLang="en-US" sz="3000" dirty="0"/>
              <a:t> </a:t>
            </a:r>
            <a:r>
              <a:rPr lang="en-US" altLang="en-US" sz="3000" dirty="0" err="1"/>
              <a:t>giảm</a:t>
            </a:r>
            <a:r>
              <a:rPr lang="en-US" altLang="en-US" sz="3000" dirty="0"/>
              <a:t> </a:t>
            </a:r>
            <a:r>
              <a:rPr lang="en-US" altLang="en-US" sz="3000" dirty="0" err="1"/>
              <a:t>các</a:t>
            </a:r>
            <a:r>
              <a:rPr lang="en-US" altLang="en-US" sz="3000" dirty="0"/>
              <a:t> </a:t>
            </a:r>
            <a:r>
              <a:rPr lang="en-US" altLang="en-US" sz="3000" dirty="0" err="1"/>
              <a:t>kết</a:t>
            </a:r>
            <a:r>
              <a:rPr lang="en-US" altLang="en-US" sz="3000" dirty="0"/>
              <a:t> </a:t>
            </a:r>
            <a:r>
              <a:rPr lang="en-US" altLang="en-US" sz="3000" dirty="0" err="1"/>
              <a:t>quả</a:t>
            </a:r>
            <a:r>
              <a:rPr lang="en-US" altLang="en-US" sz="3000" dirty="0"/>
              <a:t> </a:t>
            </a:r>
            <a:r>
              <a:rPr lang="en-US" altLang="en-US" sz="3000" dirty="0" err="1"/>
              <a:t>đã</a:t>
            </a:r>
            <a:r>
              <a:rPr lang="en-US" altLang="en-US" sz="3000" dirty="0"/>
              <a:t> </a:t>
            </a:r>
            <a:r>
              <a:rPr lang="en-US" altLang="en-US" sz="3000" dirty="0" err="1"/>
              <a:t>đạt</a:t>
            </a:r>
            <a:r>
              <a:rPr lang="en-US" altLang="en-US" sz="3000" dirty="0"/>
              <a:t> </a:t>
            </a:r>
            <a:r>
              <a:rPr lang="en-US" altLang="en-US" sz="3000" dirty="0" err="1"/>
              <a:t>được</a:t>
            </a:r>
            <a:endParaRPr lang="en-US" sz="3000" dirty="0"/>
          </a:p>
          <a:p>
            <a:pPr>
              <a:buFont typeface="Wingdings" panose="05000000000000000000" pitchFamily="2" charset="2"/>
              <a:buChar char="§"/>
            </a:pPr>
            <a:endParaRPr lang="en-US" sz="2400" cap="none" dirty="0" smtClean="0"/>
          </a:p>
          <a:p>
            <a:pPr algn="just" eaLnBrk="1" hangingPunct="1"/>
            <a:endParaRPr lang="en-US" altLang="en-US" sz="2800" dirty="0"/>
          </a:p>
          <a:p>
            <a:pPr algn="just" eaLnBrk="1" hangingPunct="1"/>
            <a:endParaRPr lang="vi-VN" altLang="en-US" sz="2800" dirty="0"/>
          </a:p>
        </p:txBody>
      </p:sp>
    </p:spTree>
    <p:extLst>
      <p:ext uri="{BB962C8B-B14F-4D97-AF65-F5344CB8AC3E}">
        <p14:creationId xmlns:p14="http://schemas.microsoft.com/office/powerpoint/2010/main" val="1907807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nvPr>
        </p:nvGraphicFramePr>
        <p:xfrm>
          <a:off x="0" y="243775"/>
          <a:ext cx="11628120" cy="652304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1507890">
                  <a:extLst>
                    <a:ext uri="{9D8B030D-6E8A-4147-A177-3AD203B41FA5}">
                      <a16:colId xmlns:a16="http://schemas.microsoft.com/office/drawing/2014/main" val="20001"/>
                    </a:ext>
                  </a:extLst>
                </a:gridCol>
                <a:gridCol w="3253495">
                  <a:extLst>
                    <a:ext uri="{9D8B030D-6E8A-4147-A177-3AD203B41FA5}">
                      <a16:colId xmlns:a16="http://schemas.microsoft.com/office/drawing/2014/main" val="20002"/>
                    </a:ext>
                  </a:extLst>
                </a:gridCol>
                <a:gridCol w="2919575">
                  <a:extLst>
                    <a:ext uri="{9D8B030D-6E8A-4147-A177-3AD203B41FA5}">
                      <a16:colId xmlns:a16="http://schemas.microsoft.com/office/drawing/2014/main" val="20003"/>
                    </a:ext>
                  </a:extLst>
                </a:gridCol>
                <a:gridCol w="3108960">
                  <a:extLst>
                    <a:ext uri="{9D8B030D-6E8A-4147-A177-3AD203B41FA5}">
                      <a16:colId xmlns:a16="http://schemas.microsoft.com/office/drawing/2014/main" val="20004"/>
                    </a:ext>
                  </a:extLst>
                </a:gridCol>
              </a:tblGrid>
              <a:tr h="770410">
                <a:tc gridSpan="5">
                  <a:txBody>
                    <a:bodyPr/>
                    <a:lstStyle/>
                    <a:p>
                      <a:pPr>
                        <a:lnSpc>
                          <a:spcPct val="107000"/>
                        </a:lnSpc>
                        <a:spcAft>
                          <a:spcPts val="0"/>
                        </a:spcAft>
                      </a:pPr>
                      <a:r>
                        <a:rPr lang="en-US" sz="1600" dirty="0">
                          <a:effectLst/>
                          <a:latin typeface="Arial" panose="020B0604020202020204" pitchFamily="34" charset="0"/>
                          <a:ea typeface="Times New Roman" panose="02020603050405020304" pitchFamily="18" charset="0"/>
                        </a:rPr>
                        <a:t>Tư vấn tham gia chương trình</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en-US" sz="1600" dirty="0">
                          <a:effectLst/>
                          <a:latin typeface="Arial" panose="020B0604020202020204" pitchFamily="34" charset="0"/>
                          <a:ea typeface="Times New Roman" panose="02020603050405020304" pitchFamily="18" charset="0"/>
                        </a:rPr>
                        <a:t>Khám lượng giá ban đầu </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en-US" sz="1600" dirty="0">
                          <a:effectLst/>
                          <a:latin typeface="Arial" panose="020B0604020202020204" pitchFamily="34" charset="0"/>
                          <a:ea typeface="Times New Roman" panose="02020603050405020304" pitchFamily="18" charset="0"/>
                        </a:rPr>
                        <a:t>Bảng câu hỏi CAT, nghiệm pháp đi bộ</a:t>
                      </a:r>
                      <a:endParaRPr lang="vi-VN" sz="3200" dirty="0">
                        <a:effectLst/>
                        <a:latin typeface="Times New Roman" panose="02020603050405020304" pitchFamily="18" charset="0"/>
                        <a:ea typeface="Arial" panose="020B0604020202020204" pitchFamily="34" charset="0"/>
                      </a:endParaRPr>
                    </a:p>
                  </a:txBody>
                  <a:tcPr marL="68580" marR="68580" marT="0" marB="0"/>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507616">
                <a:tc>
                  <a:txBody>
                    <a:bodyPr/>
                    <a:lstStyle/>
                    <a:p>
                      <a:pPr algn="ctr">
                        <a:lnSpc>
                          <a:spcPct val="107000"/>
                        </a:lnSpc>
                        <a:spcAft>
                          <a:spcPts val="0"/>
                        </a:spcAft>
                      </a:pPr>
                      <a:r>
                        <a:rPr lang="en-US" sz="1600" dirty="0">
                          <a:effectLst/>
                          <a:latin typeface="Arial" panose="020B0604020202020204" pitchFamily="34" charset="0"/>
                          <a:ea typeface="Times New Roman" panose="02020603050405020304" pitchFamily="18" charset="0"/>
                        </a:rPr>
                        <a:t> </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7000"/>
                        </a:lnSpc>
                        <a:spcAft>
                          <a:spcPts val="0"/>
                        </a:spcAft>
                      </a:pPr>
                      <a:r>
                        <a:rPr lang="en-US" sz="1600" dirty="0">
                          <a:effectLst/>
                          <a:latin typeface="Arial" panose="020B0604020202020204" pitchFamily="34" charset="0"/>
                          <a:ea typeface="Times New Roman" panose="02020603050405020304" pitchFamily="18" charset="0"/>
                        </a:rPr>
                        <a:t>GDSK </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7000"/>
                        </a:lnSpc>
                        <a:spcAft>
                          <a:spcPts val="0"/>
                        </a:spcAft>
                      </a:pPr>
                      <a:r>
                        <a:rPr lang="en-US" sz="1600" dirty="0">
                          <a:effectLst/>
                          <a:latin typeface="Arial" panose="020B0604020202020204" pitchFamily="34" charset="0"/>
                          <a:ea typeface="Times New Roman" panose="02020603050405020304" pitchFamily="18" charset="0"/>
                        </a:rPr>
                        <a:t>Buổi 1</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7000"/>
                        </a:lnSpc>
                        <a:spcAft>
                          <a:spcPts val="0"/>
                        </a:spcAft>
                      </a:pPr>
                      <a:r>
                        <a:rPr lang="en-US" sz="1600" dirty="0">
                          <a:effectLst/>
                          <a:latin typeface="Arial" panose="020B0604020202020204" pitchFamily="34" charset="0"/>
                          <a:ea typeface="Times New Roman" panose="02020603050405020304" pitchFamily="18" charset="0"/>
                        </a:rPr>
                        <a:t>Buổi 2</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7000"/>
                        </a:lnSpc>
                        <a:spcAft>
                          <a:spcPts val="0"/>
                        </a:spcAft>
                      </a:pPr>
                      <a:r>
                        <a:rPr lang="en-US" sz="1600" dirty="0">
                          <a:effectLst/>
                          <a:latin typeface="Arial" panose="020B0604020202020204" pitchFamily="34" charset="0"/>
                          <a:ea typeface="Times New Roman" panose="02020603050405020304" pitchFamily="18" charset="0"/>
                        </a:rPr>
                        <a:t>Buổi 3</a:t>
                      </a:r>
                      <a:endParaRPr lang="vi-VN" sz="3200" dirty="0">
                        <a:effectLst/>
                        <a:latin typeface="Times New Roman" panose="02020603050405020304" pitchFamily="18" charset="0"/>
                        <a:ea typeface="Arial" panose="020B0604020202020204" pitchFamily="34" charset="0"/>
                      </a:endParaRPr>
                    </a:p>
                    <a:p>
                      <a:pPr algn="ctr">
                        <a:lnSpc>
                          <a:spcPct val="107000"/>
                        </a:lnSpc>
                        <a:spcAft>
                          <a:spcPts val="0"/>
                        </a:spcAft>
                      </a:pPr>
                      <a:r>
                        <a:rPr lang="en-US" sz="1600" dirty="0">
                          <a:effectLst/>
                          <a:latin typeface="Arial" panose="020B0604020202020204" pitchFamily="34" charset="0"/>
                          <a:ea typeface="Times New Roman" panose="02020603050405020304" pitchFamily="18" charset="0"/>
                        </a:rPr>
                        <a:t>(Tại BV hoặc tại nhà)</a:t>
                      </a:r>
                      <a:endParaRPr lang="vi-VN" sz="3200" dirty="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0001"/>
                  </a:ext>
                </a:extLst>
              </a:tr>
              <a:tr h="1295997">
                <a:tc>
                  <a:txBody>
                    <a:bodyPr/>
                    <a:lstStyle/>
                    <a:p>
                      <a:pPr>
                        <a:lnSpc>
                          <a:spcPct val="107000"/>
                        </a:lnSpc>
                        <a:spcAft>
                          <a:spcPts val="0"/>
                        </a:spcAft>
                      </a:pPr>
                      <a:r>
                        <a:rPr lang="en-US" sz="1600" dirty="0">
                          <a:effectLst/>
                          <a:latin typeface="Arial" panose="020B0604020202020204" pitchFamily="34" charset="0"/>
                          <a:ea typeface="Times New Roman" panose="02020603050405020304" pitchFamily="18" charset="0"/>
                        </a:rPr>
                        <a:t>Tuần 1</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en-US" sz="1600" dirty="0">
                          <a:effectLst/>
                          <a:latin typeface="Arial" panose="020B0604020202020204" pitchFamily="34" charset="0"/>
                          <a:ea typeface="Times New Roman" panose="02020603050405020304" pitchFamily="18" charset="0"/>
                        </a:rPr>
                        <a:t>Kiến thức chung về BPTNMT</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en-US" sz="1600" dirty="0">
                          <a:effectLst/>
                          <a:latin typeface="Arial" panose="020B0604020202020204" pitchFamily="34" charset="0"/>
                          <a:ea typeface="Times New Roman" panose="02020603050405020304" pitchFamily="18" charset="0"/>
                        </a:rPr>
                        <a:t>Thở chúm môi </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en-US" sz="1600" dirty="0">
                          <a:effectLst/>
                          <a:latin typeface="Arial" panose="020B0604020202020204" pitchFamily="34" charset="0"/>
                          <a:ea typeface="Times New Roman" panose="02020603050405020304" pitchFamily="18" charset="0"/>
                        </a:rPr>
                        <a:t>BT căng giãn</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en-US" sz="1600" dirty="0">
                          <a:effectLst/>
                          <a:latin typeface="Arial" panose="020B0604020202020204" pitchFamily="34" charset="0"/>
                          <a:ea typeface="Times New Roman" panose="02020603050405020304" pitchFamily="18" charset="0"/>
                        </a:rPr>
                        <a:t>Sức bền: Xe đạp lực kế, thảm lăn, đi bộ…</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en-US" sz="1600" dirty="0">
                          <a:effectLst/>
                          <a:latin typeface="Arial" panose="020B0604020202020204" pitchFamily="34" charset="0"/>
                          <a:ea typeface="Times New Roman" panose="02020603050405020304" pitchFamily="18" charset="0"/>
                        </a:rPr>
                        <a:t>Sức cơ: băng đàn hồi</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en-US" sz="1600" dirty="0">
                          <a:effectLst/>
                          <a:latin typeface="Arial" panose="020B0604020202020204" pitchFamily="34" charset="0"/>
                          <a:ea typeface="Times New Roman" panose="02020603050405020304" pitchFamily="18" charset="0"/>
                        </a:rPr>
                        <a:t>Thở chúm môi </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BT căng giãn</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Sức bền: Xe đạp lực kế, thảm lăn, đi bộ…</a:t>
                      </a:r>
                      <a:endParaRPr lang="vi-VN" sz="3200" dirty="0">
                        <a:effectLst/>
                        <a:latin typeface="Times New Roman" panose="02020603050405020304" pitchFamily="18" charset="0"/>
                        <a:ea typeface="Arial" panose="020B0604020202020204" pitchFamily="34" charset="0"/>
                      </a:endParaRPr>
                    </a:p>
                    <a:p>
                      <a:pPr>
                        <a:lnSpc>
                          <a:spcPct val="107000"/>
                        </a:lnSpc>
                        <a:spcAft>
                          <a:spcPts val="800"/>
                        </a:spcAft>
                      </a:pPr>
                      <a:r>
                        <a:rPr lang="vi-VN" sz="1600" dirty="0">
                          <a:effectLst/>
                          <a:latin typeface="Arial" panose="020B0604020202020204" pitchFamily="34" charset="0"/>
                          <a:ea typeface="Times New Roman" panose="02020603050405020304" pitchFamily="18" charset="0"/>
                        </a:rPr>
                        <a:t>Sức cơ: băng đàn hồi</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vi-VN" sz="1600">
                          <a:effectLst/>
                          <a:latin typeface="Arial" panose="020B0604020202020204" pitchFamily="34" charset="0"/>
                          <a:ea typeface="Times New Roman" panose="02020603050405020304" pitchFamily="18" charset="0"/>
                        </a:rPr>
                        <a:t>Thở chúm môi </a:t>
                      </a:r>
                      <a:endParaRPr lang="vi-VN" sz="3200">
                        <a:effectLst/>
                        <a:latin typeface="Times New Roman" panose="02020603050405020304" pitchFamily="18" charset="0"/>
                        <a:ea typeface="Arial" panose="020B0604020202020204" pitchFamily="34" charset="0"/>
                      </a:endParaRPr>
                    </a:p>
                    <a:p>
                      <a:pPr>
                        <a:lnSpc>
                          <a:spcPct val="107000"/>
                        </a:lnSpc>
                        <a:spcAft>
                          <a:spcPts val="0"/>
                        </a:spcAft>
                      </a:pPr>
                      <a:r>
                        <a:rPr lang="vi-VN" sz="1600">
                          <a:effectLst/>
                          <a:latin typeface="Arial" panose="020B0604020202020204" pitchFamily="34" charset="0"/>
                          <a:ea typeface="Times New Roman" panose="02020603050405020304" pitchFamily="18" charset="0"/>
                        </a:rPr>
                        <a:t>BT căng giãn</a:t>
                      </a:r>
                      <a:endParaRPr lang="vi-VN" sz="3200">
                        <a:effectLst/>
                        <a:latin typeface="Times New Roman" panose="02020603050405020304" pitchFamily="18" charset="0"/>
                        <a:ea typeface="Arial" panose="020B0604020202020204" pitchFamily="34" charset="0"/>
                      </a:endParaRPr>
                    </a:p>
                    <a:p>
                      <a:pPr>
                        <a:lnSpc>
                          <a:spcPct val="107000"/>
                        </a:lnSpc>
                        <a:spcAft>
                          <a:spcPts val="0"/>
                        </a:spcAft>
                      </a:pPr>
                      <a:r>
                        <a:rPr lang="vi-VN" sz="1600">
                          <a:effectLst/>
                          <a:latin typeface="Arial" panose="020B0604020202020204" pitchFamily="34" charset="0"/>
                          <a:ea typeface="Times New Roman" panose="02020603050405020304" pitchFamily="18" charset="0"/>
                        </a:rPr>
                        <a:t>Sức bền: Xe đạp lực kế, thảm lăn, đi bộ…</a:t>
                      </a:r>
                      <a:endParaRPr lang="vi-VN" sz="3200">
                        <a:effectLst/>
                        <a:latin typeface="Times New Roman" panose="02020603050405020304" pitchFamily="18" charset="0"/>
                        <a:ea typeface="Arial" panose="020B0604020202020204" pitchFamily="34" charset="0"/>
                      </a:endParaRPr>
                    </a:p>
                    <a:p>
                      <a:pPr>
                        <a:lnSpc>
                          <a:spcPct val="107000"/>
                        </a:lnSpc>
                        <a:spcAft>
                          <a:spcPts val="800"/>
                        </a:spcAft>
                      </a:pPr>
                      <a:r>
                        <a:rPr lang="vi-VN" sz="1600">
                          <a:effectLst/>
                          <a:latin typeface="Arial" panose="020B0604020202020204" pitchFamily="34" charset="0"/>
                          <a:ea typeface="Times New Roman" panose="02020603050405020304" pitchFamily="18" charset="0"/>
                        </a:rPr>
                        <a:t>Sức cơ: băng đàn hồi</a:t>
                      </a:r>
                      <a:endParaRPr lang="vi-VN" sz="320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0002"/>
                  </a:ext>
                </a:extLst>
              </a:tr>
              <a:tr h="1295997">
                <a:tc>
                  <a:txBody>
                    <a:bodyPr/>
                    <a:lstStyle/>
                    <a:p>
                      <a:pPr>
                        <a:lnSpc>
                          <a:spcPct val="107000"/>
                        </a:lnSpc>
                        <a:spcAft>
                          <a:spcPts val="0"/>
                        </a:spcAft>
                      </a:pPr>
                      <a:r>
                        <a:rPr lang="en-US" sz="1600" dirty="0">
                          <a:effectLst/>
                          <a:latin typeface="Arial" panose="020B0604020202020204" pitchFamily="34" charset="0"/>
                          <a:ea typeface="Times New Roman" panose="02020603050405020304" pitchFamily="18" charset="0"/>
                        </a:rPr>
                        <a:t>Tuần 2</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marL="0" indent="0">
                        <a:lnSpc>
                          <a:spcPct val="107000"/>
                        </a:lnSpc>
                        <a:spcAft>
                          <a:spcPts val="0"/>
                        </a:spcAft>
                      </a:pPr>
                      <a:r>
                        <a:rPr lang="vi-VN" sz="1600" dirty="0">
                          <a:effectLst/>
                          <a:latin typeface="Arial" panose="020B0604020202020204" pitchFamily="34" charset="0"/>
                          <a:ea typeface="Times New Roman" panose="02020603050405020304" pitchFamily="18" charset="0"/>
                        </a:rPr>
                        <a:t>Cách sử dụng các dụng cụ hít</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vi-VN" sz="1600" dirty="0">
                          <a:effectLst/>
                          <a:latin typeface="Arial" panose="020B0604020202020204" pitchFamily="34" charset="0"/>
                          <a:ea typeface="Times New Roman" panose="02020603050405020304" pitchFamily="18" charset="0"/>
                        </a:rPr>
                        <a:t>Thở chúm môi </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BT căng giãn</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Sức bền: Xe đạp lực kế, thảm lăn, đi bộ…</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en-US" sz="1600" dirty="0">
                          <a:effectLst/>
                          <a:latin typeface="Arial" panose="020B0604020202020204" pitchFamily="34" charset="0"/>
                          <a:ea typeface="Times New Roman" panose="02020603050405020304" pitchFamily="18" charset="0"/>
                        </a:rPr>
                        <a:t>Sức cơ: Nâng tạ</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vi-VN" sz="1600" dirty="0">
                          <a:effectLst/>
                          <a:latin typeface="Arial" panose="020B0604020202020204" pitchFamily="34" charset="0"/>
                          <a:ea typeface="Times New Roman" panose="02020603050405020304" pitchFamily="18" charset="0"/>
                        </a:rPr>
                        <a:t>Thở chúm môi </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BT căng giãn</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Sức bền: Xe đạp lực kế, thảm lăn, đi bộ…</a:t>
                      </a:r>
                      <a:endParaRPr lang="vi-VN" sz="3200" dirty="0">
                        <a:effectLst/>
                        <a:latin typeface="Times New Roman" panose="02020603050405020304" pitchFamily="18" charset="0"/>
                        <a:ea typeface="Arial" panose="020B0604020202020204" pitchFamily="34" charset="0"/>
                      </a:endParaRPr>
                    </a:p>
                    <a:p>
                      <a:pPr>
                        <a:lnSpc>
                          <a:spcPct val="107000"/>
                        </a:lnSpc>
                        <a:spcAft>
                          <a:spcPts val="800"/>
                        </a:spcAft>
                      </a:pPr>
                      <a:r>
                        <a:rPr lang="en-US" sz="1600" dirty="0">
                          <a:effectLst/>
                          <a:latin typeface="Arial" panose="020B0604020202020204" pitchFamily="34" charset="0"/>
                          <a:ea typeface="Times New Roman" panose="02020603050405020304" pitchFamily="18" charset="0"/>
                        </a:rPr>
                        <a:t>Sức cơ: Nâng tạ</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vi-VN" sz="1600" dirty="0">
                          <a:effectLst/>
                          <a:latin typeface="Arial" panose="020B0604020202020204" pitchFamily="34" charset="0"/>
                          <a:ea typeface="Times New Roman" panose="02020603050405020304" pitchFamily="18" charset="0"/>
                        </a:rPr>
                        <a:t>Thở chúm môi </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BT căng giãn</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Sức bền: Xe đạp lực kế, thảm lăn, đi bộ…</a:t>
                      </a:r>
                      <a:endParaRPr lang="vi-VN" sz="3200" dirty="0">
                        <a:effectLst/>
                        <a:latin typeface="Times New Roman" panose="02020603050405020304" pitchFamily="18" charset="0"/>
                        <a:ea typeface="Arial" panose="020B0604020202020204" pitchFamily="34" charset="0"/>
                      </a:endParaRPr>
                    </a:p>
                    <a:p>
                      <a:pPr>
                        <a:lnSpc>
                          <a:spcPct val="107000"/>
                        </a:lnSpc>
                        <a:spcAft>
                          <a:spcPts val="800"/>
                        </a:spcAft>
                      </a:pPr>
                      <a:r>
                        <a:rPr lang="en-US" sz="1600" dirty="0" err="1">
                          <a:effectLst/>
                          <a:latin typeface="Arial" panose="020B0604020202020204" pitchFamily="34" charset="0"/>
                          <a:ea typeface="Times New Roman" panose="02020603050405020304" pitchFamily="18" charset="0"/>
                        </a:rPr>
                        <a:t>Sức</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cơ</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Nâng</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tạ</a:t>
                      </a:r>
                      <a:endParaRPr lang="vi-VN" sz="3200" dirty="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0003"/>
                  </a:ext>
                </a:extLst>
              </a:tr>
              <a:tr h="1295997">
                <a:tc>
                  <a:txBody>
                    <a:bodyPr/>
                    <a:lstStyle/>
                    <a:p>
                      <a:pPr>
                        <a:lnSpc>
                          <a:spcPct val="107000"/>
                        </a:lnSpc>
                        <a:spcAft>
                          <a:spcPts val="0"/>
                        </a:spcAft>
                      </a:pPr>
                      <a:r>
                        <a:rPr lang="en-US" sz="1600" dirty="0">
                          <a:effectLst/>
                          <a:latin typeface="Arial" panose="020B0604020202020204" pitchFamily="34" charset="0"/>
                          <a:ea typeface="Times New Roman" panose="02020603050405020304" pitchFamily="18" charset="0"/>
                        </a:rPr>
                        <a:t>Tuần 3</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vi-VN" sz="1600">
                          <a:effectLst/>
                          <a:latin typeface="Arial" panose="020B0604020202020204" pitchFamily="34" charset="0"/>
                          <a:ea typeface="Times New Roman" panose="02020603050405020304" pitchFamily="18" charset="0"/>
                        </a:rPr>
                        <a:t>Tập vận động trong điều trị BPTNMT</a:t>
                      </a:r>
                      <a:endParaRPr lang="vi-VN" sz="320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vi-VN" sz="1600">
                          <a:effectLst/>
                          <a:latin typeface="Arial" panose="020B0604020202020204" pitchFamily="34" charset="0"/>
                          <a:ea typeface="Times New Roman" panose="02020603050405020304" pitchFamily="18" charset="0"/>
                        </a:rPr>
                        <a:t>Thở cơ hoành</a:t>
                      </a:r>
                      <a:endParaRPr lang="vi-VN" sz="3200">
                        <a:effectLst/>
                        <a:latin typeface="Times New Roman" panose="02020603050405020304" pitchFamily="18" charset="0"/>
                        <a:ea typeface="Arial" panose="020B0604020202020204" pitchFamily="34" charset="0"/>
                      </a:endParaRPr>
                    </a:p>
                    <a:p>
                      <a:pPr>
                        <a:lnSpc>
                          <a:spcPct val="107000"/>
                        </a:lnSpc>
                        <a:spcAft>
                          <a:spcPts val="0"/>
                        </a:spcAft>
                      </a:pPr>
                      <a:r>
                        <a:rPr lang="vi-VN" sz="1600">
                          <a:effectLst/>
                          <a:latin typeface="Arial" panose="020B0604020202020204" pitchFamily="34" charset="0"/>
                          <a:ea typeface="Times New Roman" panose="02020603050405020304" pitchFamily="18" charset="0"/>
                        </a:rPr>
                        <a:t>BT căng giãn</a:t>
                      </a:r>
                      <a:endParaRPr lang="vi-VN" sz="3200">
                        <a:effectLst/>
                        <a:latin typeface="Times New Roman" panose="02020603050405020304" pitchFamily="18" charset="0"/>
                        <a:ea typeface="Arial" panose="020B0604020202020204" pitchFamily="34" charset="0"/>
                      </a:endParaRPr>
                    </a:p>
                    <a:p>
                      <a:pPr>
                        <a:lnSpc>
                          <a:spcPct val="107000"/>
                        </a:lnSpc>
                        <a:spcAft>
                          <a:spcPts val="0"/>
                        </a:spcAft>
                      </a:pPr>
                      <a:r>
                        <a:rPr lang="vi-VN" sz="1600">
                          <a:effectLst/>
                          <a:latin typeface="Arial" panose="020B0604020202020204" pitchFamily="34" charset="0"/>
                          <a:ea typeface="Times New Roman" panose="02020603050405020304" pitchFamily="18" charset="0"/>
                        </a:rPr>
                        <a:t>Sức bền: Xe đạp lực kế, thảm lăn, đi bộ…</a:t>
                      </a:r>
                      <a:endParaRPr lang="vi-VN" sz="3200">
                        <a:effectLst/>
                        <a:latin typeface="Times New Roman" panose="02020603050405020304" pitchFamily="18" charset="0"/>
                        <a:ea typeface="Arial" panose="020B0604020202020204" pitchFamily="34" charset="0"/>
                      </a:endParaRPr>
                    </a:p>
                    <a:p>
                      <a:pPr>
                        <a:lnSpc>
                          <a:spcPct val="107000"/>
                        </a:lnSpc>
                        <a:spcAft>
                          <a:spcPts val="0"/>
                        </a:spcAft>
                      </a:pPr>
                      <a:r>
                        <a:rPr lang="en-US" sz="1600">
                          <a:effectLst/>
                          <a:latin typeface="Arial" panose="020B0604020202020204" pitchFamily="34" charset="0"/>
                          <a:ea typeface="Times New Roman" panose="02020603050405020304" pitchFamily="18" charset="0"/>
                        </a:rPr>
                        <a:t>Sức cơ: Ném bóng</a:t>
                      </a:r>
                      <a:endParaRPr lang="vi-VN" sz="320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vi-VN" sz="1600" dirty="0">
                          <a:effectLst/>
                          <a:latin typeface="Arial" panose="020B0604020202020204" pitchFamily="34" charset="0"/>
                          <a:ea typeface="Times New Roman" panose="02020603050405020304" pitchFamily="18" charset="0"/>
                        </a:rPr>
                        <a:t>Thở cơ hoành</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BT căng giãn</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Sức bền: Xe đạp lực kế, thảm lăn, đi bộ…</a:t>
                      </a:r>
                      <a:endParaRPr lang="vi-VN" sz="3200" dirty="0">
                        <a:effectLst/>
                        <a:latin typeface="Times New Roman" panose="02020603050405020304" pitchFamily="18" charset="0"/>
                        <a:ea typeface="Arial" panose="020B0604020202020204" pitchFamily="34" charset="0"/>
                      </a:endParaRPr>
                    </a:p>
                    <a:p>
                      <a:pPr>
                        <a:lnSpc>
                          <a:spcPct val="107000"/>
                        </a:lnSpc>
                        <a:spcAft>
                          <a:spcPts val="800"/>
                        </a:spcAft>
                      </a:pPr>
                      <a:r>
                        <a:rPr lang="en-US" sz="1600" dirty="0">
                          <a:effectLst/>
                          <a:latin typeface="Arial" panose="020B0604020202020204" pitchFamily="34" charset="0"/>
                          <a:ea typeface="Times New Roman" panose="02020603050405020304" pitchFamily="18" charset="0"/>
                        </a:rPr>
                        <a:t>Sức cơ: Ném bóng</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vi-VN" sz="1600" dirty="0">
                          <a:effectLst/>
                          <a:latin typeface="Arial" panose="020B0604020202020204" pitchFamily="34" charset="0"/>
                          <a:ea typeface="Times New Roman" panose="02020603050405020304" pitchFamily="18" charset="0"/>
                        </a:rPr>
                        <a:t>Thở cơ hoành</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BT căng giãn</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Sức bền: Xe đạp lực kế, thảm lăn, đi bộ…</a:t>
                      </a:r>
                      <a:endParaRPr lang="vi-VN" sz="3200" dirty="0">
                        <a:effectLst/>
                        <a:latin typeface="Times New Roman" panose="02020603050405020304" pitchFamily="18" charset="0"/>
                        <a:ea typeface="Arial" panose="020B0604020202020204" pitchFamily="34" charset="0"/>
                      </a:endParaRPr>
                    </a:p>
                    <a:p>
                      <a:pPr>
                        <a:lnSpc>
                          <a:spcPct val="107000"/>
                        </a:lnSpc>
                        <a:spcAft>
                          <a:spcPts val="800"/>
                        </a:spcAft>
                      </a:pPr>
                      <a:r>
                        <a:rPr lang="en-US" sz="1600" dirty="0">
                          <a:effectLst/>
                          <a:latin typeface="Arial" panose="020B0604020202020204" pitchFamily="34" charset="0"/>
                          <a:ea typeface="Times New Roman" panose="02020603050405020304" pitchFamily="18" charset="0"/>
                        </a:rPr>
                        <a:t>Sức cơ: Ném bóng</a:t>
                      </a:r>
                      <a:endParaRPr lang="vi-VN" sz="3200" dirty="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0004"/>
                  </a:ext>
                </a:extLst>
              </a:tr>
              <a:tr h="1295997">
                <a:tc>
                  <a:txBody>
                    <a:bodyPr/>
                    <a:lstStyle/>
                    <a:p>
                      <a:pPr>
                        <a:lnSpc>
                          <a:spcPct val="107000"/>
                        </a:lnSpc>
                        <a:spcAft>
                          <a:spcPts val="0"/>
                        </a:spcAft>
                      </a:pPr>
                      <a:r>
                        <a:rPr lang="en-US" sz="1600" dirty="0">
                          <a:effectLst/>
                          <a:latin typeface="Arial" panose="020B0604020202020204" pitchFamily="34" charset="0"/>
                          <a:ea typeface="Times New Roman" panose="02020603050405020304" pitchFamily="18" charset="0"/>
                        </a:rPr>
                        <a:t>Tuần 4</a:t>
                      </a:r>
                      <a:endParaRPr lang="vi-VN" sz="3200" dirty="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vi-VN" sz="1600">
                          <a:effectLst/>
                          <a:latin typeface="Arial" panose="020B0604020202020204" pitchFamily="34" charset="0"/>
                          <a:ea typeface="Times New Roman" panose="02020603050405020304" pitchFamily="18" charset="0"/>
                        </a:rPr>
                        <a:t>Tập thở và các phương pháp thông đàm</a:t>
                      </a:r>
                      <a:endParaRPr lang="vi-VN" sz="320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vi-VN" sz="1600">
                          <a:effectLst/>
                          <a:latin typeface="Arial" panose="020B0604020202020204" pitchFamily="34" charset="0"/>
                          <a:ea typeface="Times New Roman" panose="02020603050405020304" pitchFamily="18" charset="0"/>
                        </a:rPr>
                        <a:t>Thở cơ hoành </a:t>
                      </a:r>
                      <a:endParaRPr lang="vi-VN" sz="3200">
                        <a:effectLst/>
                        <a:latin typeface="Times New Roman" panose="02020603050405020304" pitchFamily="18" charset="0"/>
                        <a:ea typeface="Arial" panose="020B0604020202020204" pitchFamily="34" charset="0"/>
                      </a:endParaRPr>
                    </a:p>
                    <a:p>
                      <a:pPr>
                        <a:lnSpc>
                          <a:spcPct val="107000"/>
                        </a:lnSpc>
                        <a:spcAft>
                          <a:spcPts val="0"/>
                        </a:spcAft>
                      </a:pPr>
                      <a:r>
                        <a:rPr lang="vi-VN" sz="1600">
                          <a:effectLst/>
                          <a:latin typeface="Arial" panose="020B0604020202020204" pitchFamily="34" charset="0"/>
                          <a:ea typeface="Times New Roman" panose="02020603050405020304" pitchFamily="18" charset="0"/>
                        </a:rPr>
                        <a:t>BT căng giãn</a:t>
                      </a:r>
                      <a:endParaRPr lang="vi-VN" sz="3200">
                        <a:effectLst/>
                        <a:latin typeface="Times New Roman" panose="02020603050405020304" pitchFamily="18" charset="0"/>
                        <a:ea typeface="Arial" panose="020B0604020202020204" pitchFamily="34" charset="0"/>
                      </a:endParaRPr>
                    </a:p>
                    <a:p>
                      <a:pPr>
                        <a:lnSpc>
                          <a:spcPct val="107000"/>
                        </a:lnSpc>
                        <a:spcAft>
                          <a:spcPts val="0"/>
                        </a:spcAft>
                      </a:pPr>
                      <a:r>
                        <a:rPr lang="vi-VN" sz="1600">
                          <a:effectLst/>
                          <a:latin typeface="Arial" panose="020B0604020202020204" pitchFamily="34" charset="0"/>
                          <a:ea typeface="Times New Roman" panose="02020603050405020304" pitchFamily="18" charset="0"/>
                        </a:rPr>
                        <a:t>Sức bền: Xe đạp lực kế, thảm lăn, đi bộ…</a:t>
                      </a:r>
                      <a:endParaRPr lang="vi-VN" sz="3200">
                        <a:effectLst/>
                        <a:latin typeface="Times New Roman" panose="02020603050405020304" pitchFamily="18" charset="0"/>
                        <a:ea typeface="Arial" panose="020B0604020202020204" pitchFamily="34" charset="0"/>
                      </a:endParaRPr>
                    </a:p>
                    <a:p>
                      <a:pPr>
                        <a:lnSpc>
                          <a:spcPct val="107000"/>
                        </a:lnSpc>
                        <a:spcAft>
                          <a:spcPts val="0"/>
                        </a:spcAft>
                      </a:pPr>
                      <a:r>
                        <a:rPr lang="vi-VN" sz="1600">
                          <a:effectLst/>
                          <a:latin typeface="Arial" panose="020B0604020202020204" pitchFamily="34" charset="0"/>
                          <a:ea typeface="Times New Roman" panose="02020603050405020304" pitchFamily="18" charset="0"/>
                        </a:rPr>
                        <a:t>Sức cơ: BT ngồi đứng</a:t>
                      </a:r>
                      <a:endParaRPr lang="vi-VN" sz="320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vi-VN" sz="1600">
                          <a:effectLst/>
                          <a:latin typeface="Arial" panose="020B0604020202020204" pitchFamily="34" charset="0"/>
                          <a:ea typeface="Times New Roman" panose="02020603050405020304" pitchFamily="18" charset="0"/>
                        </a:rPr>
                        <a:t>Thở cơ hoành</a:t>
                      </a:r>
                      <a:endParaRPr lang="vi-VN" sz="3200">
                        <a:effectLst/>
                        <a:latin typeface="Times New Roman" panose="02020603050405020304" pitchFamily="18" charset="0"/>
                        <a:ea typeface="Arial" panose="020B0604020202020204" pitchFamily="34" charset="0"/>
                      </a:endParaRPr>
                    </a:p>
                    <a:p>
                      <a:pPr>
                        <a:lnSpc>
                          <a:spcPct val="107000"/>
                        </a:lnSpc>
                        <a:spcAft>
                          <a:spcPts val="0"/>
                        </a:spcAft>
                      </a:pPr>
                      <a:r>
                        <a:rPr lang="vi-VN" sz="1600">
                          <a:effectLst/>
                          <a:latin typeface="Arial" panose="020B0604020202020204" pitchFamily="34" charset="0"/>
                          <a:ea typeface="Times New Roman" panose="02020603050405020304" pitchFamily="18" charset="0"/>
                        </a:rPr>
                        <a:t>BT căng giãn</a:t>
                      </a:r>
                      <a:endParaRPr lang="vi-VN" sz="3200">
                        <a:effectLst/>
                        <a:latin typeface="Times New Roman" panose="02020603050405020304" pitchFamily="18" charset="0"/>
                        <a:ea typeface="Arial" panose="020B0604020202020204" pitchFamily="34" charset="0"/>
                      </a:endParaRPr>
                    </a:p>
                    <a:p>
                      <a:pPr>
                        <a:lnSpc>
                          <a:spcPct val="107000"/>
                        </a:lnSpc>
                        <a:spcAft>
                          <a:spcPts val="0"/>
                        </a:spcAft>
                      </a:pPr>
                      <a:r>
                        <a:rPr lang="vi-VN" sz="1600">
                          <a:effectLst/>
                          <a:latin typeface="Arial" panose="020B0604020202020204" pitchFamily="34" charset="0"/>
                          <a:ea typeface="Times New Roman" panose="02020603050405020304" pitchFamily="18" charset="0"/>
                        </a:rPr>
                        <a:t>Sức bền: Xe đạp lực kế, thảm lăn, đi bộ…</a:t>
                      </a:r>
                      <a:endParaRPr lang="vi-VN" sz="3200">
                        <a:effectLst/>
                        <a:latin typeface="Times New Roman" panose="02020603050405020304" pitchFamily="18" charset="0"/>
                        <a:ea typeface="Arial" panose="020B0604020202020204" pitchFamily="34" charset="0"/>
                      </a:endParaRPr>
                    </a:p>
                    <a:p>
                      <a:pPr>
                        <a:lnSpc>
                          <a:spcPct val="107000"/>
                        </a:lnSpc>
                        <a:spcAft>
                          <a:spcPts val="0"/>
                        </a:spcAft>
                      </a:pPr>
                      <a:r>
                        <a:rPr lang="vi-VN" sz="1600">
                          <a:effectLst/>
                          <a:latin typeface="Arial" panose="020B0604020202020204" pitchFamily="34" charset="0"/>
                          <a:ea typeface="Times New Roman" panose="02020603050405020304" pitchFamily="18" charset="0"/>
                        </a:rPr>
                        <a:t>Sức cơ: BT ngồi đứng</a:t>
                      </a:r>
                      <a:endParaRPr lang="vi-VN" sz="3200">
                        <a:effectLst/>
                        <a:latin typeface="Times New Roman" panose="02020603050405020304" pitchFamily="18" charset="0"/>
                        <a:ea typeface="Arial" panose="020B0604020202020204" pitchFamily="34" charset="0"/>
                      </a:endParaRPr>
                    </a:p>
                  </a:txBody>
                  <a:tcPr marL="68580" marR="68580" marT="0" marB="0"/>
                </a:tc>
                <a:tc>
                  <a:txBody>
                    <a:bodyPr/>
                    <a:lstStyle/>
                    <a:p>
                      <a:pPr>
                        <a:lnSpc>
                          <a:spcPct val="107000"/>
                        </a:lnSpc>
                        <a:spcAft>
                          <a:spcPts val="0"/>
                        </a:spcAft>
                      </a:pPr>
                      <a:r>
                        <a:rPr lang="vi-VN" sz="1600" dirty="0">
                          <a:effectLst/>
                          <a:latin typeface="Arial" panose="020B0604020202020204" pitchFamily="34" charset="0"/>
                          <a:ea typeface="Times New Roman" panose="02020603050405020304" pitchFamily="18" charset="0"/>
                        </a:rPr>
                        <a:t>Thở cơ hoành</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BT căng giãn</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Sức bền: Xe đạp lực kế, thảm lăn, đi bộ…</a:t>
                      </a:r>
                      <a:endParaRPr lang="vi-VN" sz="3200" dirty="0">
                        <a:effectLst/>
                        <a:latin typeface="Times New Roman" panose="02020603050405020304" pitchFamily="18" charset="0"/>
                        <a:ea typeface="Arial" panose="020B0604020202020204" pitchFamily="34" charset="0"/>
                      </a:endParaRPr>
                    </a:p>
                    <a:p>
                      <a:pPr>
                        <a:lnSpc>
                          <a:spcPct val="107000"/>
                        </a:lnSpc>
                        <a:spcAft>
                          <a:spcPts val="0"/>
                        </a:spcAft>
                      </a:pPr>
                      <a:r>
                        <a:rPr lang="vi-VN" sz="1600" dirty="0">
                          <a:effectLst/>
                          <a:latin typeface="Arial" panose="020B0604020202020204" pitchFamily="34" charset="0"/>
                          <a:ea typeface="Times New Roman" panose="02020603050405020304" pitchFamily="18" charset="0"/>
                        </a:rPr>
                        <a:t>Sức cơ: BT ngồi đứng</a:t>
                      </a:r>
                      <a:endParaRPr lang="vi-VN" sz="3200" dirty="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grpSp>
        <p:nvGrpSpPr>
          <p:cNvPr id="3" name="Group 2"/>
          <p:cNvGrpSpPr/>
          <p:nvPr/>
        </p:nvGrpSpPr>
        <p:grpSpPr>
          <a:xfrm>
            <a:off x="927074" y="1204921"/>
            <a:ext cx="9171556" cy="5423721"/>
            <a:chOff x="885033" y="900121"/>
            <a:chExt cx="9171556" cy="5423721"/>
          </a:xfrm>
          <a:solidFill>
            <a:schemeClr val="bg1"/>
          </a:solidFill>
        </p:grpSpPr>
        <p:sp>
          <p:nvSpPr>
            <p:cNvPr id="5" name="正方形/長方形 5"/>
            <p:cNvSpPr>
              <a:spLocks noChangeArrowheads="1"/>
            </p:cNvSpPr>
            <p:nvPr/>
          </p:nvSpPr>
          <p:spPr bwMode="auto">
            <a:xfrm>
              <a:off x="1319558" y="995530"/>
              <a:ext cx="1757362" cy="3077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Bài tập căng giãn</a:t>
              </a:r>
              <a:endParaRPr lang="en-US" altLang="ja-JP" sz="14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正方形/長方形 6"/>
            <p:cNvSpPr>
              <a:spLocks noChangeArrowheads="1"/>
            </p:cNvSpPr>
            <p:nvPr/>
          </p:nvSpPr>
          <p:spPr bwMode="auto">
            <a:xfrm>
              <a:off x="6400576" y="900121"/>
              <a:ext cx="3656013"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Tập sức cơ chi trên và chi dưới</a:t>
              </a:r>
              <a:endParaRPr lang="en-US" altLang="ja-JP" sz="14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83"/>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a:stretch>
              <a:fillRect/>
            </a:stretch>
          </p:blipFill>
          <p:spPr bwMode="auto">
            <a:xfrm>
              <a:off x="890587" y="1335867"/>
              <a:ext cx="2969231" cy="22188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 name="Group 95"/>
            <p:cNvGrpSpPr>
              <a:grpSpLocks/>
            </p:cNvGrpSpPr>
            <p:nvPr/>
          </p:nvGrpSpPr>
          <p:grpSpPr bwMode="auto">
            <a:xfrm>
              <a:off x="885033" y="3692526"/>
              <a:ext cx="1626395" cy="2379182"/>
              <a:chOff x="1512" y="963"/>
              <a:chExt cx="861" cy="1395"/>
            </a:xfrm>
            <a:grpFill/>
          </p:grpSpPr>
          <p:pic>
            <p:nvPicPr>
              <p:cNvPr id="20" name="Picture 84"/>
              <p:cNvPicPr>
                <a:picLocks noChangeAspect="1" noChangeArrowheads="1"/>
              </p:cNvPicPr>
              <p:nvPr/>
            </p:nvPicPr>
            <p:blipFill>
              <a:blip cstate="email">
                <a:extLst>
                  <a:ext uri="{28A0092B-C50C-407E-A947-70E740481C1C}">
                    <a14:useLocalDpi xmlns:a14="http://schemas.microsoft.com/office/drawing/2010/main"/>
                  </a:ext>
                </a:extLst>
              </a:blip>
              <a:srcRect/>
              <a:stretch>
                <a:fillRect/>
              </a:stretch>
            </p:blipFill>
            <p:spPr bwMode="auto">
              <a:xfrm>
                <a:off x="1512" y="963"/>
                <a:ext cx="861" cy="13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 name="Line 92"/>
              <p:cNvSpPr>
                <a:spLocks noChangeShapeType="1"/>
              </p:cNvSpPr>
              <p:nvPr/>
            </p:nvSpPr>
            <p:spPr bwMode="auto">
              <a:xfrm>
                <a:off x="2016" y="1248"/>
                <a:ext cx="192" cy="0"/>
              </a:xfrm>
              <a:prstGeom prst="line">
                <a:avLst/>
              </a:prstGeom>
              <a:grpFill/>
              <a:ln w="76200">
                <a:solidFill>
                  <a:schemeClr val="tx1"/>
                </a:solidFill>
                <a:round/>
                <a:headEnd/>
                <a:tailEnd/>
              </a:ln>
              <a:extLst/>
            </p:spPr>
            <p:txBody>
              <a:bodyPr wrap="none"/>
              <a:lstStyle/>
              <a:p>
                <a:endParaRPr lang="de-DE"/>
              </a:p>
            </p:txBody>
          </p:sp>
        </p:grpSp>
        <p:grpSp>
          <p:nvGrpSpPr>
            <p:cNvPr id="9" name="グループ化 23"/>
            <p:cNvGrpSpPr>
              <a:grpSpLocks/>
            </p:cNvGrpSpPr>
            <p:nvPr/>
          </p:nvGrpSpPr>
          <p:grpSpPr bwMode="auto">
            <a:xfrm>
              <a:off x="8228583" y="1280414"/>
              <a:ext cx="1643062" cy="2214562"/>
              <a:chOff x="7072330" y="1357299"/>
              <a:chExt cx="1385887" cy="1885952"/>
            </a:xfrm>
            <a:grpFill/>
          </p:grpSpPr>
          <p:pic>
            <p:nvPicPr>
              <p:cNvPr id="18" name="Picture 7"/>
              <p:cNvPicPr>
                <a:picLocks noChangeAspect="1" noChangeArrowheads="1"/>
              </p:cNvPicPr>
              <p:nvPr/>
            </p:nvPicPr>
            <p:blipFill>
              <a:blip cstate="email">
                <a:extLst>
                  <a:ext uri="{28A0092B-C50C-407E-A947-70E740481C1C}">
                    <a14:useLocalDpi xmlns:a14="http://schemas.microsoft.com/office/drawing/2010/main"/>
                  </a:ext>
                </a:extLst>
              </a:blip>
              <a:srcRect/>
              <a:stretch>
                <a:fillRect/>
              </a:stretch>
            </p:blipFill>
            <p:spPr bwMode="auto">
              <a:xfrm>
                <a:off x="7072330" y="1357299"/>
                <a:ext cx="1385887" cy="1885952"/>
              </a:xfrm>
              <a:prstGeom prst="rect">
                <a:avLst/>
              </a:prstGeom>
              <a:grpFill/>
              <a:ln>
                <a:noFill/>
              </a:ln>
              <a:extLst>
                <a:ext uri="{91240B29-F687-4F45-9708-019B960494DF}">
                  <a14:hiddenLine xmlns:a14="http://schemas.microsoft.com/office/drawing/2010/main" w="28575">
                    <a:solidFill>
                      <a:srgbClr val="000000"/>
                    </a:solidFill>
                    <a:miter lim="800000"/>
                    <a:headEnd/>
                    <a:tailEnd/>
                  </a14:hiddenLine>
                </a:ext>
              </a:extLst>
            </p:spPr>
          </p:pic>
          <p:sp>
            <p:nvSpPr>
              <p:cNvPr id="19" name="Line 93"/>
              <p:cNvSpPr>
                <a:spLocks noChangeShapeType="1"/>
              </p:cNvSpPr>
              <p:nvPr/>
            </p:nvSpPr>
            <p:spPr bwMode="auto">
              <a:xfrm flipV="1">
                <a:off x="7191392" y="1643049"/>
                <a:ext cx="304800" cy="45719"/>
              </a:xfrm>
              <a:prstGeom prst="line">
                <a:avLst/>
              </a:prstGeom>
              <a:grpFill/>
              <a:ln w="76200">
                <a:solidFill>
                  <a:schemeClr val="tx1"/>
                </a:solidFill>
                <a:round/>
                <a:headEnd/>
                <a:tailEnd/>
              </a:ln>
              <a:extLst/>
            </p:spPr>
            <p:txBody>
              <a:bodyPr wrap="none"/>
              <a:lstStyle/>
              <a:p>
                <a:endParaRPr lang="de-DE"/>
              </a:p>
            </p:txBody>
          </p:sp>
        </p:grpSp>
        <p:grpSp>
          <p:nvGrpSpPr>
            <p:cNvPr id="10" name="Group 99"/>
            <p:cNvGrpSpPr>
              <a:grpSpLocks/>
            </p:cNvGrpSpPr>
            <p:nvPr/>
          </p:nvGrpSpPr>
          <p:grpSpPr bwMode="auto">
            <a:xfrm>
              <a:off x="5174186" y="1250686"/>
              <a:ext cx="2751458" cy="2281268"/>
              <a:chOff x="192" y="3261"/>
              <a:chExt cx="1104" cy="930"/>
            </a:xfrm>
            <a:grpFill/>
          </p:grpSpPr>
          <p:pic>
            <p:nvPicPr>
              <p:cNvPr id="16" name="Picture 3"/>
              <p:cNvPicPr>
                <a:picLocks noChangeAspect="1" noChangeArrowheads="1"/>
              </p:cNvPicPr>
              <p:nvPr/>
            </p:nvPicPr>
            <p:blipFill>
              <a:blip cstate="email">
                <a:extLst>
                  <a:ext uri="{28A0092B-C50C-407E-A947-70E740481C1C}">
                    <a14:useLocalDpi xmlns:a14="http://schemas.microsoft.com/office/drawing/2010/main"/>
                  </a:ext>
                </a:extLst>
              </a:blip>
              <a:srcRect/>
              <a:stretch>
                <a:fillRect/>
              </a:stretch>
            </p:blipFill>
            <p:spPr bwMode="auto">
              <a:xfrm>
                <a:off x="192" y="3261"/>
                <a:ext cx="1104" cy="930"/>
              </a:xfrm>
              <a:prstGeom prst="rect">
                <a:avLst/>
              </a:prstGeom>
              <a:grpFill/>
              <a:ln>
                <a:noFill/>
              </a:ln>
              <a:extLst>
                <a:ext uri="{91240B29-F687-4F45-9708-019B960494DF}">
                  <a14:hiddenLine xmlns:a14="http://schemas.microsoft.com/office/drawing/2010/main" w="28575">
                    <a:solidFill>
                      <a:srgbClr val="000000"/>
                    </a:solidFill>
                    <a:miter lim="800000"/>
                    <a:headEnd/>
                    <a:tailEnd/>
                  </a14:hiddenLine>
                </a:ext>
              </a:extLst>
            </p:spPr>
          </p:pic>
          <p:sp>
            <p:nvSpPr>
              <p:cNvPr id="17" name="Line 98"/>
              <p:cNvSpPr>
                <a:spLocks noChangeShapeType="1"/>
              </p:cNvSpPr>
              <p:nvPr/>
            </p:nvSpPr>
            <p:spPr bwMode="auto">
              <a:xfrm>
                <a:off x="786" y="3492"/>
                <a:ext cx="192" cy="0"/>
              </a:xfrm>
              <a:prstGeom prst="line">
                <a:avLst/>
              </a:prstGeom>
              <a:grpFill/>
              <a:ln w="76200">
                <a:solidFill>
                  <a:schemeClr val="tx1"/>
                </a:solidFill>
                <a:round/>
                <a:headEnd/>
                <a:tailEnd/>
              </a:ln>
              <a:extLst/>
            </p:spPr>
            <p:txBody>
              <a:bodyPr wrap="none"/>
              <a:lstStyle/>
              <a:p>
                <a:endParaRPr lang="de-DE"/>
              </a:p>
            </p:txBody>
          </p:sp>
        </p:grpSp>
        <p:sp>
          <p:nvSpPr>
            <p:cNvPr id="11" name="正方形/長方形 7"/>
            <p:cNvSpPr>
              <a:spLocks noChangeArrowheads="1"/>
            </p:cNvSpPr>
            <p:nvPr/>
          </p:nvSpPr>
          <p:spPr bwMode="auto">
            <a:xfrm>
              <a:off x="1271125" y="6005513"/>
              <a:ext cx="968375"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1400" dirty="0" smtClean="0">
                  <a:latin typeface="Arial Unicode MS" panose="020B0604020202020204" pitchFamily="34" charset="-128"/>
                  <a:ea typeface="Arial Unicode MS" panose="020B0604020202020204" pitchFamily="34" charset="-128"/>
                  <a:cs typeface="Arial Unicode MS" panose="020B0604020202020204" pitchFamily="34" charset="-128"/>
                </a:rPr>
                <a:t>Đi bộ </a:t>
              </a:r>
              <a:endParaRPr lang="en-US" altLang="ja-JP"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Kết quả hình ảnh cho treadmill COPD"/>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962430" y="3554725"/>
              <a:ext cx="1587485" cy="23883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076919" y="6005513"/>
              <a:ext cx="6979669" cy="318329"/>
            </a:xfrm>
            <a:prstGeom prst="rect">
              <a:avLst/>
            </a:prstGeom>
            <a:grpFill/>
          </p:spPr>
          <p:txBody>
            <a:bodyPr wrap="square" rtlCol="0">
              <a:spAutoFit/>
            </a:bodyPr>
            <a:lstStyle/>
            <a:p>
              <a:r>
                <a:rPr lang="vi-VN" sz="1400" dirty="0"/>
                <a:t>Xe đạp lực kế </a:t>
              </a:r>
              <a:r>
                <a:rPr lang="vi-VN" sz="1400" dirty="0" smtClean="0"/>
                <a:t>                   </a:t>
              </a:r>
              <a:r>
                <a:rPr lang="vi-VN" sz="1400" dirty="0"/>
                <a:t>Thảm lăn  </a:t>
              </a:r>
              <a:r>
                <a:rPr lang="en-US" sz="1400" dirty="0" smtClean="0"/>
                <a:t>                      Bài tập ngồi – đứng</a:t>
              </a:r>
              <a:endParaRPr lang="en-US" dirty="0"/>
            </a:p>
          </p:txBody>
        </p:sp>
        <p:pic>
          <p:nvPicPr>
            <p:cNvPr id="14"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37170" y="3725085"/>
              <a:ext cx="1439580" cy="23565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10"/>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941913" y="3803035"/>
              <a:ext cx="3030761" cy="2140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6399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42889" y="94593"/>
            <a:ext cx="11515725" cy="767256"/>
          </a:xfrm>
        </p:spPr>
        <p:txBody>
          <a:bodyPr/>
          <a:lstStyle/>
          <a:p>
            <a:pPr eaLnBrk="1" hangingPunct="1"/>
            <a:r>
              <a:rPr lang="en-US" altLang="en-US" b="1" dirty="0" smtClean="0">
                <a:solidFill>
                  <a:schemeClr val="accent2"/>
                </a:solidFill>
                <a:effectLst>
                  <a:outerShdw blurRad="38100" dist="38100" dir="2700000" algn="tl">
                    <a:srgbClr val="000000">
                      <a:alpha val="43137"/>
                    </a:srgbClr>
                  </a:outerShdw>
                </a:effectLst>
              </a:rPr>
              <a:t>XÂY DỰNG ĐƠN VỊ PHCNHH</a:t>
            </a:r>
          </a:p>
        </p:txBody>
      </p:sp>
      <p:sp>
        <p:nvSpPr>
          <p:cNvPr id="59395" name="Content Placeholder 2"/>
          <p:cNvSpPr>
            <a:spLocks noGrp="1"/>
          </p:cNvSpPr>
          <p:nvPr>
            <p:ph idx="4294967295"/>
          </p:nvPr>
        </p:nvSpPr>
        <p:spPr>
          <a:xfrm>
            <a:off x="0" y="1151965"/>
            <a:ext cx="8092966" cy="5038628"/>
          </a:xfrm>
          <a:prstGeom prst="rect">
            <a:avLst/>
          </a:prstGeom>
        </p:spPr>
        <p:txBody>
          <a:bodyPr numCol="1">
            <a:normAutofit/>
          </a:bodyPr>
          <a:lstStyle/>
          <a:p>
            <a:r>
              <a:rPr lang="en-US" altLang="en-US" sz="3200" b="1" cap="none" dirty="0" err="1" smtClean="0"/>
              <a:t>Cơ</a:t>
            </a:r>
            <a:r>
              <a:rPr lang="en-US" altLang="en-US" sz="3200" b="1" cap="none" dirty="0" smtClean="0"/>
              <a:t> </a:t>
            </a:r>
            <a:r>
              <a:rPr lang="en-US" altLang="en-US" sz="3200" b="1" cap="none" dirty="0" err="1" smtClean="0"/>
              <a:t>sở</a:t>
            </a:r>
            <a:r>
              <a:rPr lang="en-US" altLang="en-US" sz="3200" b="1" cap="none" dirty="0" smtClean="0"/>
              <a:t> </a:t>
            </a:r>
            <a:r>
              <a:rPr lang="en-US" altLang="en-US" sz="3200" b="1" cap="none" dirty="0" err="1" smtClean="0"/>
              <a:t>vật</a:t>
            </a:r>
            <a:r>
              <a:rPr lang="en-US" altLang="en-US" sz="3200" b="1" cap="none" dirty="0" smtClean="0"/>
              <a:t> </a:t>
            </a:r>
            <a:r>
              <a:rPr lang="en-US" altLang="en-US" sz="3200" b="1" cap="none" dirty="0" err="1" smtClean="0"/>
              <a:t>chất</a:t>
            </a:r>
            <a:r>
              <a:rPr lang="en-US" altLang="en-US" sz="3200" b="1" cap="none" dirty="0" smtClean="0"/>
              <a:t>: </a:t>
            </a:r>
          </a:p>
          <a:p>
            <a:pPr lvl="1"/>
            <a:r>
              <a:rPr lang="en-US" altLang="en-US" sz="2800" cap="none" dirty="0" err="1"/>
              <a:t>Đ</a:t>
            </a:r>
            <a:r>
              <a:rPr lang="en-US" altLang="en-US" sz="2800" cap="none" dirty="0" err="1" smtClean="0"/>
              <a:t>ơn</a:t>
            </a:r>
            <a:r>
              <a:rPr lang="en-US" altLang="en-US" sz="2800" cap="none" dirty="0" smtClean="0"/>
              <a:t> vị PHCNHH có thể </a:t>
            </a:r>
            <a:r>
              <a:rPr lang="en-US" altLang="en-US" sz="2800" cap="none" dirty="0" err="1" smtClean="0"/>
              <a:t>xây</a:t>
            </a:r>
            <a:r>
              <a:rPr lang="en-US" altLang="en-US" sz="2800" cap="none" dirty="0" smtClean="0"/>
              <a:t> </a:t>
            </a:r>
            <a:r>
              <a:rPr lang="en-US" altLang="en-US" sz="2800" cap="none" dirty="0" err="1" smtClean="0"/>
              <a:t>dựng</a:t>
            </a:r>
            <a:r>
              <a:rPr lang="en-US" altLang="en-US" sz="2800" cap="none" dirty="0" smtClean="0"/>
              <a:t> </a:t>
            </a:r>
            <a:r>
              <a:rPr lang="en-US" altLang="en-US" sz="2800" cap="none" dirty="0" err="1" smtClean="0"/>
              <a:t>ngoại</a:t>
            </a:r>
            <a:r>
              <a:rPr lang="en-US" altLang="en-US" sz="2800" cap="none" dirty="0" smtClean="0"/>
              <a:t> </a:t>
            </a:r>
            <a:r>
              <a:rPr lang="en-US" altLang="en-US" sz="2800" cap="none" dirty="0" err="1" smtClean="0"/>
              <a:t>trú</a:t>
            </a:r>
            <a:r>
              <a:rPr lang="en-US" altLang="en-US" sz="2800" cap="none" dirty="0" smtClean="0"/>
              <a:t>, </a:t>
            </a:r>
            <a:r>
              <a:rPr lang="en-US" altLang="en-US" sz="2800" cap="none" dirty="0" err="1" smtClean="0"/>
              <a:t>nội</a:t>
            </a:r>
            <a:r>
              <a:rPr lang="en-US" altLang="en-US" sz="2800" cap="none" dirty="0" smtClean="0"/>
              <a:t> </a:t>
            </a:r>
            <a:r>
              <a:rPr lang="en-US" altLang="en-US" sz="2800" cap="none" dirty="0" err="1" smtClean="0"/>
              <a:t>trú</a:t>
            </a:r>
            <a:r>
              <a:rPr lang="en-US" altLang="en-US" sz="2800" cap="none" dirty="0" smtClean="0"/>
              <a:t> hay </a:t>
            </a:r>
            <a:r>
              <a:rPr lang="en-US" altLang="en-US" sz="2800" cap="none" dirty="0" err="1" smtClean="0"/>
              <a:t>tại</a:t>
            </a:r>
            <a:r>
              <a:rPr lang="en-US" altLang="en-US" sz="2800" cap="none" dirty="0" smtClean="0"/>
              <a:t> </a:t>
            </a:r>
            <a:r>
              <a:rPr lang="en-US" altLang="en-US" sz="2800" cap="none" dirty="0" err="1" smtClean="0"/>
              <a:t>nhà</a:t>
            </a:r>
            <a:r>
              <a:rPr lang="en-US" altLang="en-US" sz="2800" cap="none" dirty="0" smtClean="0"/>
              <a:t>.</a:t>
            </a:r>
          </a:p>
          <a:p>
            <a:pPr lvl="1"/>
            <a:r>
              <a:rPr lang="en-US" altLang="en-US" sz="2800" cap="none" dirty="0" err="1" smtClean="0"/>
              <a:t>Chọn</a:t>
            </a:r>
            <a:r>
              <a:rPr lang="en-US" altLang="en-US" sz="2800" cap="none" dirty="0" smtClean="0"/>
              <a:t> lựa </a:t>
            </a:r>
            <a:r>
              <a:rPr lang="en-US" altLang="en-US" sz="2800" cap="none" dirty="0" err="1" smtClean="0"/>
              <a:t>tùy</a:t>
            </a:r>
            <a:r>
              <a:rPr lang="en-US" altLang="en-US" sz="2800" cap="none" dirty="0" smtClean="0"/>
              <a:t> </a:t>
            </a:r>
            <a:r>
              <a:rPr lang="en-US" altLang="en-US" sz="2800" cap="none" dirty="0" err="1" smtClean="0"/>
              <a:t>thuộc</a:t>
            </a:r>
            <a:r>
              <a:rPr lang="en-US" altLang="en-US" sz="2800" cap="none" dirty="0" smtClean="0"/>
              <a:t>: </a:t>
            </a:r>
            <a:r>
              <a:rPr lang="en-US" altLang="en-US" sz="2800" cap="none" dirty="0" err="1" smtClean="0"/>
              <a:t>khoảng</a:t>
            </a:r>
            <a:r>
              <a:rPr lang="en-US" altLang="en-US" sz="2800" cap="none" dirty="0" smtClean="0"/>
              <a:t> </a:t>
            </a:r>
            <a:r>
              <a:rPr lang="en-US" altLang="en-US" sz="2800" cap="none" dirty="0" err="1" smtClean="0"/>
              <a:t>cách</a:t>
            </a:r>
            <a:r>
              <a:rPr lang="en-US" altLang="en-US" sz="2800" cap="none" dirty="0" smtClean="0"/>
              <a:t>, </a:t>
            </a:r>
            <a:r>
              <a:rPr lang="en-US" altLang="en-US" sz="2800" cap="none" dirty="0" err="1" smtClean="0"/>
              <a:t>người</a:t>
            </a:r>
            <a:r>
              <a:rPr lang="en-US" altLang="en-US" sz="2800" cap="none" dirty="0" smtClean="0"/>
              <a:t> chi trả (BHYT?), ý thích </a:t>
            </a:r>
            <a:r>
              <a:rPr lang="en-US" altLang="en-US" sz="2800" cap="none" dirty="0" err="1" smtClean="0"/>
              <a:t>người</a:t>
            </a:r>
            <a:r>
              <a:rPr lang="en-US" altLang="en-US" sz="2800" cap="none" dirty="0" smtClean="0"/>
              <a:t> </a:t>
            </a:r>
            <a:r>
              <a:rPr lang="en-US" altLang="en-US" sz="2800" cap="none" dirty="0" err="1" smtClean="0"/>
              <a:t>bệnh</a:t>
            </a:r>
            <a:r>
              <a:rPr lang="en-US" altLang="en-US" sz="2800" cap="none" dirty="0" smtClean="0"/>
              <a:t>, </a:t>
            </a:r>
            <a:r>
              <a:rPr lang="en-US" altLang="en-US" sz="2800" cap="none" dirty="0" err="1" smtClean="0"/>
              <a:t>tình</a:t>
            </a:r>
            <a:r>
              <a:rPr lang="en-US" altLang="en-US" sz="2800" cap="none" dirty="0" smtClean="0"/>
              <a:t> trạng sức khỏe và khả năng thích nghi của </a:t>
            </a:r>
            <a:r>
              <a:rPr lang="en-US" altLang="en-US" sz="2800" cap="none" dirty="0" err="1" smtClean="0"/>
              <a:t>người</a:t>
            </a:r>
            <a:r>
              <a:rPr lang="en-US" altLang="en-US" sz="2800" cap="none" dirty="0" smtClean="0"/>
              <a:t> </a:t>
            </a:r>
            <a:r>
              <a:rPr lang="en-US" altLang="en-US" sz="2800" cap="none" dirty="0" err="1" smtClean="0"/>
              <a:t>bệnh</a:t>
            </a:r>
            <a:endParaRPr lang="en-US" altLang="en-US" sz="2800" cap="none" dirty="0" smtClean="0"/>
          </a:p>
          <a:p>
            <a:pPr marL="285750" indent="-285750" algn="just"/>
            <a:r>
              <a:rPr lang="en-US" altLang="en-US" sz="3200" b="1" cap="none" dirty="0" err="1" smtClean="0"/>
              <a:t>Nhân</a:t>
            </a:r>
            <a:r>
              <a:rPr lang="en-US" altLang="en-US" sz="3200" b="1" cap="none" dirty="0" smtClean="0"/>
              <a:t> </a:t>
            </a:r>
            <a:r>
              <a:rPr lang="en-US" altLang="en-US" sz="3200" b="1" cap="none" dirty="0" err="1" smtClean="0"/>
              <a:t>sự</a:t>
            </a:r>
            <a:r>
              <a:rPr lang="en-US" altLang="en-US" sz="3200" b="1" cap="none" dirty="0" smtClean="0"/>
              <a:t> </a:t>
            </a:r>
          </a:p>
          <a:p>
            <a:pPr indent="233363">
              <a:spcBef>
                <a:spcPts val="0"/>
              </a:spcBef>
              <a:defRPr/>
            </a:pPr>
            <a:r>
              <a:rPr lang="en-US" cap="none" dirty="0" smtClean="0">
                <a:cs typeface="Arial" charset="0"/>
              </a:rPr>
              <a:t>-</a:t>
            </a:r>
            <a:r>
              <a:rPr lang="en-US" cap="none" dirty="0" err="1" smtClean="0">
                <a:cs typeface="Arial" charset="0"/>
              </a:rPr>
              <a:t>Bác</a:t>
            </a:r>
            <a:r>
              <a:rPr lang="en-US" cap="none" dirty="0" smtClean="0">
                <a:cs typeface="Arial" charset="0"/>
              </a:rPr>
              <a:t> </a:t>
            </a:r>
            <a:r>
              <a:rPr lang="en-US" cap="none" dirty="0" err="1" smtClean="0">
                <a:cs typeface="Arial" charset="0"/>
              </a:rPr>
              <a:t>sĩ</a:t>
            </a:r>
            <a:r>
              <a:rPr lang="en-US" cap="none" dirty="0" smtClean="0">
                <a:cs typeface="Arial" charset="0"/>
              </a:rPr>
              <a:t>, </a:t>
            </a:r>
            <a:r>
              <a:rPr lang="en-US" cap="none" dirty="0" err="1">
                <a:cs typeface="Arial" charset="0"/>
              </a:rPr>
              <a:t>đ</a:t>
            </a:r>
            <a:r>
              <a:rPr lang="en-US" cap="none" dirty="0" err="1" smtClean="0">
                <a:cs typeface="Arial" charset="0"/>
              </a:rPr>
              <a:t>iều</a:t>
            </a:r>
            <a:r>
              <a:rPr lang="en-US" cap="none" dirty="0" smtClean="0">
                <a:cs typeface="Arial" charset="0"/>
              </a:rPr>
              <a:t> </a:t>
            </a:r>
            <a:r>
              <a:rPr lang="en-US" cap="none" dirty="0" err="1" smtClean="0">
                <a:cs typeface="Arial" charset="0"/>
              </a:rPr>
              <a:t>dưỡng</a:t>
            </a:r>
            <a:r>
              <a:rPr lang="en-US" cap="none" dirty="0" smtClean="0">
                <a:cs typeface="Arial" charset="0"/>
              </a:rPr>
              <a:t>, </a:t>
            </a:r>
            <a:r>
              <a:rPr lang="en-US" cap="none" dirty="0" err="1" smtClean="0">
                <a:cs typeface="Arial" charset="0"/>
              </a:rPr>
              <a:t>kỹ</a:t>
            </a:r>
            <a:r>
              <a:rPr lang="en-US" cap="none" dirty="0" smtClean="0">
                <a:cs typeface="Arial" charset="0"/>
              </a:rPr>
              <a:t> </a:t>
            </a:r>
            <a:r>
              <a:rPr lang="en-US" cap="none" dirty="0" err="1" smtClean="0">
                <a:cs typeface="Arial" charset="0"/>
              </a:rPr>
              <a:t>thuật</a:t>
            </a:r>
            <a:r>
              <a:rPr lang="en-US" cap="none" dirty="0" smtClean="0">
                <a:cs typeface="Arial" charset="0"/>
              </a:rPr>
              <a:t> </a:t>
            </a:r>
            <a:r>
              <a:rPr lang="en-US" cap="none" dirty="0" err="1" smtClean="0">
                <a:cs typeface="Arial" charset="0"/>
              </a:rPr>
              <a:t>viên</a:t>
            </a:r>
            <a:r>
              <a:rPr lang="en-US" cap="none" dirty="0" smtClean="0">
                <a:cs typeface="Arial" charset="0"/>
              </a:rPr>
              <a:t> PHCN </a:t>
            </a:r>
          </a:p>
          <a:p>
            <a:pPr indent="233363">
              <a:spcBef>
                <a:spcPts val="0"/>
              </a:spcBef>
              <a:defRPr/>
            </a:pPr>
            <a:r>
              <a:rPr lang="en-US" cap="none" dirty="0" smtClean="0">
                <a:cs typeface="Arial" charset="0"/>
              </a:rPr>
              <a:t>-</a:t>
            </a:r>
            <a:r>
              <a:rPr lang="en-US" cap="none" dirty="0" err="1" smtClean="0">
                <a:cs typeface="Arial" charset="0"/>
              </a:rPr>
              <a:t>Tư</a:t>
            </a:r>
            <a:r>
              <a:rPr lang="en-US" cap="none" dirty="0" smtClean="0">
                <a:cs typeface="Arial" charset="0"/>
              </a:rPr>
              <a:t> </a:t>
            </a:r>
            <a:r>
              <a:rPr lang="en-US" cap="none" dirty="0" err="1" smtClean="0">
                <a:cs typeface="Arial" charset="0"/>
              </a:rPr>
              <a:t>vấn</a:t>
            </a:r>
            <a:r>
              <a:rPr lang="en-US" cap="none" dirty="0" smtClean="0">
                <a:cs typeface="Arial" charset="0"/>
              </a:rPr>
              <a:t> </a:t>
            </a:r>
            <a:r>
              <a:rPr lang="en-US" cap="none" dirty="0" err="1" smtClean="0">
                <a:cs typeface="Arial" charset="0"/>
              </a:rPr>
              <a:t>viên</a:t>
            </a:r>
            <a:r>
              <a:rPr lang="en-US" cap="none" dirty="0" smtClean="0">
                <a:cs typeface="Arial" charset="0"/>
              </a:rPr>
              <a:t> </a:t>
            </a:r>
            <a:r>
              <a:rPr lang="en-US" cap="none" dirty="0" err="1" smtClean="0">
                <a:cs typeface="Arial" charset="0"/>
              </a:rPr>
              <a:t>dinh</a:t>
            </a:r>
            <a:r>
              <a:rPr lang="en-US" cap="none" dirty="0" smtClean="0">
                <a:cs typeface="Arial" charset="0"/>
              </a:rPr>
              <a:t> </a:t>
            </a:r>
            <a:r>
              <a:rPr lang="en-US" cap="none" dirty="0" err="1" smtClean="0">
                <a:cs typeface="Arial" charset="0"/>
              </a:rPr>
              <a:t>dưỡng</a:t>
            </a:r>
            <a:r>
              <a:rPr lang="en-US" cap="none" dirty="0" smtClean="0">
                <a:cs typeface="Arial" charset="0"/>
              </a:rPr>
              <a:t>, </a:t>
            </a:r>
            <a:r>
              <a:rPr lang="en-US" cap="none" dirty="0" err="1" smtClean="0">
                <a:cs typeface="Arial" charset="0"/>
              </a:rPr>
              <a:t>chuyên</a:t>
            </a:r>
            <a:r>
              <a:rPr lang="en-US" cap="none" dirty="0" smtClean="0">
                <a:cs typeface="Arial" charset="0"/>
              </a:rPr>
              <a:t> </a:t>
            </a:r>
            <a:r>
              <a:rPr lang="en-US" cap="none" dirty="0" err="1" smtClean="0">
                <a:cs typeface="Arial" charset="0"/>
              </a:rPr>
              <a:t>viên</a:t>
            </a:r>
            <a:r>
              <a:rPr lang="en-US" cap="none" dirty="0" smtClean="0">
                <a:cs typeface="Arial" charset="0"/>
              </a:rPr>
              <a:t> </a:t>
            </a:r>
            <a:r>
              <a:rPr lang="en-US" cap="none" dirty="0" err="1" smtClean="0">
                <a:cs typeface="Arial" charset="0"/>
              </a:rPr>
              <a:t>tâm</a:t>
            </a:r>
            <a:r>
              <a:rPr lang="en-US" cap="none" dirty="0" smtClean="0">
                <a:cs typeface="Arial" charset="0"/>
              </a:rPr>
              <a:t> </a:t>
            </a:r>
            <a:r>
              <a:rPr lang="en-US" cap="none" dirty="0" err="1" smtClean="0">
                <a:cs typeface="Arial" charset="0"/>
              </a:rPr>
              <a:t>lý</a:t>
            </a:r>
            <a:endParaRPr lang="en-US" cap="none" dirty="0" smtClean="0">
              <a:cs typeface="Arial" charset="0"/>
            </a:endParaRPr>
          </a:p>
          <a:p>
            <a:pPr marL="742950" lvl="1" indent="-285750" algn="just">
              <a:spcBef>
                <a:spcPts val="0"/>
              </a:spcBef>
            </a:pPr>
            <a:endParaRPr lang="en-US" altLang="en-US" sz="3600" cap="none" dirty="0" smtClean="0"/>
          </a:p>
        </p:txBody>
      </p:sp>
      <p:pic>
        <p:nvPicPr>
          <p:cNvPr id="593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9830" y="861849"/>
            <a:ext cx="3507992" cy="279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9830" y="3671279"/>
            <a:ext cx="3507992" cy="248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363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76884"/>
          </a:xfrm>
        </p:spPr>
        <p:txBody>
          <a:bodyPr>
            <a:normAutofit/>
          </a:bodyPr>
          <a:lstStyle/>
          <a:p>
            <a:r>
              <a:rPr lang="en-US" sz="4400" dirty="0" smtClean="0"/>
              <a:t>ÁP DỤNG PHCNHH TRÊN THẾ GIỚI</a:t>
            </a:r>
            <a:endParaRPr lang="en-US" sz="4400" dirty="0"/>
          </a:p>
        </p:txBody>
      </p:sp>
      <p:sp>
        <p:nvSpPr>
          <p:cNvPr id="3" name="Content Placeholder 2"/>
          <p:cNvSpPr>
            <a:spLocks noGrp="1"/>
          </p:cNvSpPr>
          <p:nvPr>
            <p:ph idx="1"/>
          </p:nvPr>
        </p:nvSpPr>
        <p:spPr>
          <a:xfrm>
            <a:off x="159026" y="4687692"/>
            <a:ext cx="11524753" cy="1209157"/>
          </a:xfrm>
        </p:spPr>
        <p:txBody>
          <a:bodyPr>
            <a:noAutofit/>
          </a:bodyPr>
          <a:lstStyle/>
          <a:p>
            <a:pPr marL="201168" lvl="1" indent="0">
              <a:spcBef>
                <a:spcPts val="0"/>
              </a:spcBef>
              <a:spcAft>
                <a:spcPts val="0"/>
              </a:spcAft>
              <a:buClr>
                <a:schemeClr val="tx1"/>
              </a:buClr>
              <a:buSzPct val="70000"/>
              <a:buNone/>
            </a:pPr>
            <a:r>
              <a:rPr lang="en-US" altLang="x-none" dirty="0" err="1" smtClean="0">
                <a:ea typeface="ＭＳ Ｐゴシック" charset="-128"/>
              </a:rPr>
              <a:t>Khảo</a:t>
            </a:r>
            <a:r>
              <a:rPr lang="en-US" altLang="x-none" dirty="0" smtClean="0">
                <a:ea typeface="ＭＳ Ｐゴシック" charset="-128"/>
              </a:rPr>
              <a:t> </a:t>
            </a:r>
            <a:r>
              <a:rPr lang="en-US" altLang="x-none" dirty="0" err="1" smtClean="0">
                <a:ea typeface="ＭＳ Ｐゴシック" charset="-128"/>
              </a:rPr>
              <a:t>sát</a:t>
            </a:r>
            <a:r>
              <a:rPr lang="en-US" altLang="x-none" dirty="0" smtClean="0">
                <a:ea typeface="ＭＳ Ｐゴシック" charset="-128"/>
              </a:rPr>
              <a:t> </a:t>
            </a:r>
            <a:r>
              <a:rPr lang="en-US" altLang="x-none" dirty="0" err="1" smtClean="0">
                <a:ea typeface="ＭＳ Ｐゴシック" charset="-128"/>
              </a:rPr>
              <a:t>tại</a:t>
            </a:r>
            <a:r>
              <a:rPr lang="en-US" altLang="x-none" dirty="0" smtClean="0">
                <a:ea typeface="ＭＳ Ｐゴシック" charset="-128"/>
              </a:rPr>
              <a:t> 40 </a:t>
            </a:r>
            <a:r>
              <a:rPr lang="en-US" altLang="x-none" dirty="0" err="1" smtClean="0">
                <a:ea typeface="ＭＳ Ｐゴシック" charset="-128"/>
              </a:rPr>
              <a:t>quốc</a:t>
            </a:r>
            <a:r>
              <a:rPr lang="en-US" altLang="x-none" dirty="0" smtClean="0">
                <a:ea typeface="ＭＳ Ｐゴシック" charset="-128"/>
              </a:rPr>
              <a:t> </a:t>
            </a:r>
            <a:r>
              <a:rPr lang="en-US" altLang="x-none" dirty="0" err="1">
                <a:ea typeface="ＭＳ Ｐゴシック" charset="-128"/>
              </a:rPr>
              <a:t>g</a:t>
            </a:r>
            <a:r>
              <a:rPr lang="en-US" altLang="x-none" dirty="0" err="1" smtClean="0">
                <a:ea typeface="ＭＳ Ｐゴシック" charset="-128"/>
              </a:rPr>
              <a:t>ia</a:t>
            </a:r>
            <a:r>
              <a:rPr lang="en-US" altLang="x-none" dirty="0" smtClean="0">
                <a:ea typeface="ＭＳ Ｐゴシック" charset="-128"/>
              </a:rPr>
              <a:t> ở </a:t>
            </a:r>
            <a:r>
              <a:rPr lang="en-US" altLang="x-none" dirty="0" err="1" smtClean="0">
                <a:ea typeface="ＭＳ Ｐゴシック" charset="-128"/>
              </a:rPr>
              <a:t>châu</a:t>
            </a:r>
            <a:r>
              <a:rPr lang="en-US" altLang="x-none" dirty="0" smtClean="0">
                <a:ea typeface="ＭＳ Ｐゴシック" charset="-128"/>
              </a:rPr>
              <a:t> </a:t>
            </a:r>
            <a:r>
              <a:rPr lang="en-US" altLang="x-none" dirty="0" err="1" smtClean="0">
                <a:ea typeface="ＭＳ Ｐゴシック" charset="-128"/>
              </a:rPr>
              <a:t>Âu</a:t>
            </a:r>
            <a:r>
              <a:rPr lang="en-US" altLang="x-none" dirty="0" smtClean="0">
                <a:ea typeface="ＭＳ Ｐゴシック" charset="-128"/>
              </a:rPr>
              <a:t> &amp; </a:t>
            </a:r>
            <a:r>
              <a:rPr lang="en-US" altLang="x-none" dirty="0" err="1" smtClean="0">
                <a:ea typeface="ＭＳ Ｐゴシック" charset="-128"/>
              </a:rPr>
              <a:t>Bắc</a:t>
            </a:r>
            <a:r>
              <a:rPr lang="en-US" altLang="x-none" dirty="0" smtClean="0">
                <a:ea typeface="ＭＳ Ｐゴシック" charset="-128"/>
              </a:rPr>
              <a:t> </a:t>
            </a:r>
            <a:r>
              <a:rPr lang="en-US" altLang="x-none" dirty="0" err="1" smtClean="0">
                <a:ea typeface="ＭＳ Ｐゴシック" charset="-128"/>
              </a:rPr>
              <a:t>Mỹ</a:t>
            </a:r>
            <a:r>
              <a:rPr lang="en-US" altLang="x-none" dirty="0" smtClean="0">
                <a:ea typeface="ＭＳ Ｐゴシック" charset="-128"/>
              </a:rPr>
              <a:t> (430 </a:t>
            </a:r>
            <a:r>
              <a:rPr lang="en-US" altLang="x-none" dirty="0" err="1" smtClean="0">
                <a:ea typeface="ＭＳ Ｐゴシック" charset="-128"/>
              </a:rPr>
              <a:t>đơn</a:t>
            </a:r>
            <a:r>
              <a:rPr lang="en-US" altLang="x-none" dirty="0" smtClean="0">
                <a:ea typeface="ＭＳ Ｐゴシック" charset="-128"/>
              </a:rPr>
              <a:t> </a:t>
            </a:r>
            <a:r>
              <a:rPr lang="en-US" altLang="x-none" dirty="0" err="1" smtClean="0">
                <a:ea typeface="ＭＳ Ｐゴシック" charset="-128"/>
              </a:rPr>
              <a:t>vị</a:t>
            </a:r>
            <a:r>
              <a:rPr lang="en-US" altLang="x-none" dirty="0" smtClean="0">
                <a:ea typeface="ＭＳ Ｐゴシック" charset="-128"/>
              </a:rPr>
              <a:t> PHCNHH):</a:t>
            </a:r>
          </a:p>
          <a:p>
            <a:pPr lvl="1">
              <a:spcBef>
                <a:spcPts val="0"/>
              </a:spcBef>
              <a:spcAft>
                <a:spcPts val="0"/>
              </a:spcAft>
              <a:buClr>
                <a:schemeClr val="tx1"/>
              </a:buClr>
              <a:buSzPct val="70000"/>
              <a:buFont typeface="Times" charset="0"/>
              <a:buChar char="•"/>
            </a:pPr>
            <a:r>
              <a:rPr lang="en-US" altLang="x-none" dirty="0" err="1" smtClean="0">
                <a:ea typeface="ＭＳ Ｐゴシック" charset="-128"/>
              </a:rPr>
              <a:t>Hầu</a:t>
            </a:r>
            <a:r>
              <a:rPr lang="en-US" altLang="x-none" dirty="0" smtClean="0">
                <a:ea typeface="ＭＳ Ｐゴシック" charset="-128"/>
              </a:rPr>
              <a:t> </a:t>
            </a:r>
            <a:r>
              <a:rPr lang="en-US" altLang="x-none" dirty="0" err="1" smtClean="0">
                <a:ea typeface="ＭＳ Ｐゴシック" charset="-128"/>
              </a:rPr>
              <a:t>hết</a:t>
            </a:r>
            <a:r>
              <a:rPr lang="en-US" altLang="x-none" dirty="0" smtClean="0">
                <a:ea typeface="ＭＳ Ｐゴシック" charset="-128"/>
              </a:rPr>
              <a:t> </a:t>
            </a:r>
            <a:r>
              <a:rPr lang="en-US" altLang="x-none" dirty="0" err="1" smtClean="0">
                <a:ea typeface="ＭＳ Ｐゴシック" charset="-128"/>
              </a:rPr>
              <a:t>đơn</a:t>
            </a:r>
            <a:r>
              <a:rPr lang="en-US" altLang="x-none" dirty="0" smtClean="0">
                <a:ea typeface="ＭＳ Ｐゴシック" charset="-128"/>
              </a:rPr>
              <a:t> </a:t>
            </a:r>
            <a:r>
              <a:rPr lang="en-US" altLang="x-none" dirty="0" err="1" smtClean="0">
                <a:ea typeface="ＭＳ Ｐゴシック" charset="-128"/>
              </a:rPr>
              <a:t>vị</a:t>
            </a:r>
            <a:r>
              <a:rPr lang="en-US" altLang="x-none" dirty="0" smtClean="0">
                <a:ea typeface="ＭＳ Ｐゴシック" charset="-128"/>
              </a:rPr>
              <a:t> PHCNHH </a:t>
            </a:r>
            <a:r>
              <a:rPr lang="en-US" altLang="x-none" dirty="0" err="1" smtClean="0">
                <a:ea typeface="ＭＳ Ｐゴシック" charset="-128"/>
              </a:rPr>
              <a:t>thu</a:t>
            </a:r>
            <a:r>
              <a:rPr lang="en-US" altLang="x-none" dirty="0" smtClean="0">
                <a:ea typeface="ＭＳ Ｐゴシック" charset="-128"/>
              </a:rPr>
              <a:t> </a:t>
            </a:r>
            <a:r>
              <a:rPr lang="en-US" altLang="x-none" dirty="0" err="1" smtClean="0">
                <a:ea typeface="ＭＳ Ｐゴシック" charset="-128"/>
              </a:rPr>
              <a:t>nhận</a:t>
            </a:r>
            <a:r>
              <a:rPr lang="en-US" altLang="x-none" dirty="0" smtClean="0">
                <a:ea typeface="ＭＳ Ｐゴシック" charset="-128"/>
              </a:rPr>
              <a:t> &lt; 130 </a:t>
            </a:r>
            <a:r>
              <a:rPr lang="en-US" altLang="x-none" dirty="0" err="1" smtClean="0">
                <a:ea typeface="ＭＳ Ｐゴシック" charset="-128"/>
              </a:rPr>
              <a:t>bệnh</a:t>
            </a:r>
            <a:r>
              <a:rPr lang="en-US" altLang="x-none" dirty="0" smtClean="0">
                <a:ea typeface="ＭＳ Ｐゴシック" charset="-128"/>
              </a:rPr>
              <a:t> </a:t>
            </a:r>
            <a:r>
              <a:rPr lang="en-US" altLang="x-none" dirty="0" err="1" smtClean="0">
                <a:ea typeface="ＭＳ Ｐゴシック" charset="-128"/>
              </a:rPr>
              <a:t>nhân</a:t>
            </a:r>
            <a:r>
              <a:rPr lang="en-US" altLang="x-none" dirty="0" smtClean="0">
                <a:ea typeface="ＭＳ Ｐゴシック" charset="-128"/>
              </a:rPr>
              <a:t>/ </a:t>
            </a:r>
            <a:r>
              <a:rPr lang="en-US" altLang="x-none" dirty="0" err="1" smtClean="0">
                <a:ea typeface="ＭＳ Ｐゴシック" charset="-128"/>
              </a:rPr>
              <a:t>năm</a:t>
            </a:r>
            <a:r>
              <a:rPr lang="en-US" altLang="x-none" dirty="0" smtClean="0">
                <a:ea typeface="ＭＳ Ｐゴシック" charset="-128"/>
              </a:rPr>
              <a:t>, </a:t>
            </a:r>
            <a:r>
              <a:rPr lang="en-US" altLang="x-none" dirty="0" err="1" smtClean="0">
                <a:ea typeface="ＭＳ Ｐゴシック" charset="-128"/>
              </a:rPr>
              <a:t>trong</a:t>
            </a:r>
            <a:r>
              <a:rPr lang="en-US" altLang="x-none" dirty="0" smtClean="0">
                <a:ea typeface="ＭＳ Ｐゴシック" charset="-128"/>
              </a:rPr>
              <a:t> </a:t>
            </a:r>
            <a:r>
              <a:rPr lang="en-US" altLang="x-none" dirty="0" err="1" smtClean="0">
                <a:ea typeface="ＭＳ Ｐゴシック" charset="-128"/>
              </a:rPr>
              <a:t>đó</a:t>
            </a:r>
            <a:r>
              <a:rPr lang="en-US" altLang="x-none" dirty="0" smtClean="0">
                <a:ea typeface="ＭＳ Ｐゴシック" charset="-128"/>
              </a:rPr>
              <a:t> </a:t>
            </a:r>
            <a:r>
              <a:rPr lang="en-US" altLang="x-none" dirty="0" err="1" smtClean="0">
                <a:ea typeface="ＭＳ Ｐゴシック" charset="-128"/>
              </a:rPr>
              <a:t>hơn</a:t>
            </a:r>
            <a:r>
              <a:rPr lang="en-US" altLang="x-none" dirty="0" smtClean="0">
                <a:ea typeface="ＭＳ Ｐゴシック" charset="-128"/>
              </a:rPr>
              <a:t> </a:t>
            </a:r>
            <a:r>
              <a:rPr lang="en-US" altLang="x-none" dirty="0">
                <a:ea typeface="ＭＳ Ｐゴシック" charset="-128"/>
              </a:rPr>
              <a:t>50% </a:t>
            </a:r>
            <a:r>
              <a:rPr lang="en-US" altLang="x-none" dirty="0" err="1" smtClean="0">
                <a:ea typeface="ＭＳ Ｐゴシック" charset="-128"/>
              </a:rPr>
              <a:t>đv</a:t>
            </a:r>
            <a:r>
              <a:rPr lang="en-US" altLang="x-none" dirty="0" smtClean="0">
                <a:ea typeface="ＭＳ Ｐゴシック" charset="-128"/>
              </a:rPr>
              <a:t> &lt; </a:t>
            </a:r>
            <a:r>
              <a:rPr lang="en-US" altLang="x-none" dirty="0">
                <a:ea typeface="ＭＳ Ｐゴシック" charset="-128"/>
              </a:rPr>
              <a:t>50</a:t>
            </a:r>
            <a:r>
              <a:rPr lang="en-US" altLang="x-none" sz="3600" b="1" baseline="30000" dirty="0">
                <a:solidFill>
                  <a:srgbClr val="0514E8"/>
                </a:solidFill>
                <a:ea typeface="ＭＳ Ｐゴシック" charset="-128"/>
              </a:rPr>
              <a:t> </a:t>
            </a:r>
            <a:r>
              <a:rPr lang="en-US" altLang="x-none" dirty="0" err="1" smtClean="0">
                <a:ea typeface="ＭＳ Ｐゴシック" charset="-128"/>
              </a:rPr>
              <a:t>bn</a:t>
            </a:r>
            <a:r>
              <a:rPr lang="en-US" altLang="x-none" dirty="0" smtClean="0">
                <a:ea typeface="ＭＳ Ｐゴシック" charset="-128"/>
              </a:rPr>
              <a:t>/ </a:t>
            </a:r>
            <a:r>
              <a:rPr lang="en-US" altLang="x-none" dirty="0" err="1" smtClean="0">
                <a:ea typeface="ＭＳ Ｐゴシック" charset="-128"/>
              </a:rPr>
              <a:t>năm</a:t>
            </a:r>
            <a:endParaRPr lang="en-US" altLang="x-none" dirty="0" smtClean="0">
              <a:ea typeface="ＭＳ Ｐゴシック" charset="-128"/>
            </a:endParaRPr>
          </a:p>
          <a:p>
            <a:pPr lvl="1">
              <a:spcBef>
                <a:spcPts val="0"/>
              </a:spcBef>
              <a:spcAft>
                <a:spcPts val="0"/>
              </a:spcAft>
              <a:buClr>
                <a:schemeClr val="tx1"/>
              </a:buClr>
              <a:buSzPct val="70000"/>
              <a:buFont typeface="Times" charset="0"/>
              <a:buChar char="•"/>
            </a:pPr>
            <a:r>
              <a:rPr lang="en-US" altLang="x-none" dirty="0" err="1" smtClean="0">
                <a:ea typeface="ＭＳ Ｐゴシック" charset="-128"/>
              </a:rPr>
              <a:t>Chỉ</a:t>
            </a:r>
            <a:r>
              <a:rPr lang="en-US" altLang="x-none" dirty="0" smtClean="0">
                <a:ea typeface="ＭＳ Ｐゴシック" charset="-128"/>
              </a:rPr>
              <a:t> </a:t>
            </a:r>
            <a:r>
              <a:rPr lang="en-US" altLang="x-none" dirty="0" err="1" smtClean="0">
                <a:ea typeface="ＭＳ Ｐゴシック" charset="-128"/>
              </a:rPr>
              <a:t>có</a:t>
            </a:r>
            <a:r>
              <a:rPr lang="en-US" altLang="x-none" dirty="0" smtClean="0">
                <a:ea typeface="ＭＳ Ｐゴシック" charset="-128"/>
              </a:rPr>
              <a:t> &lt; </a:t>
            </a:r>
            <a:r>
              <a:rPr lang="en-US" altLang="x-none" dirty="0">
                <a:ea typeface="ＭＳ Ｐゴシック" charset="-128"/>
              </a:rPr>
              <a:t>10% </a:t>
            </a:r>
            <a:r>
              <a:rPr lang="en-US" altLang="x-none" dirty="0" err="1" smtClean="0">
                <a:ea typeface="ＭＳ Ｐゴシック" charset="-128"/>
              </a:rPr>
              <a:t>bệnh</a:t>
            </a:r>
            <a:r>
              <a:rPr lang="en-US" altLang="x-none" dirty="0" smtClean="0">
                <a:ea typeface="ＭＳ Ｐゴシック" charset="-128"/>
              </a:rPr>
              <a:t> </a:t>
            </a:r>
            <a:r>
              <a:rPr lang="en-US" altLang="x-none" dirty="0" err="1" smtClean="0">
                <a:ea typeface="ＭＳ Ｐゴシック" charset="-128"/>
              </a:rPr>
              <a:t>viện</a:t>
            </a:r>
            <a:r>
              <a:rPr lang="en-US" altLang="x-none" dirty="0" smtClean="0">
                <a:ea typeface="ＭＳ Ｐゴシック" charset="-128"/>
              </a:rPr>
              <a:t> </a:t>
            </a:r>
            <a:r>
              <a:rPr lang="en-US" altLang="x-none" dirty="0" err="1" smtClean="0">
                <a:ea typeface="ＭＳ Ｐゴシック" charset="-128"/>
              </a:rPr>
              <a:t>áp</a:t>
            </a:r>
            <a:r>
              <a:rPr lang="en-US" altLang="x-none" dirty="0" smtClean="0">
                <a:ea typeface="ＭＳ Ｐゴシック" charset="-128"/>
              </a:rPr>
              <a:t> </a:t>
            </a:r>
            <a:r>
              <a:rPr lang="en-US" altLang="x-none" dirty="0" err="1" smtClean="0">
                <a:ea typeface="ＭＳ Ｐゴシック" charset="-128"/>
              </a:rPr>
              <a:t>dụng</a:t>
            </a:r>
            <a:r>
              <a:rPr lang="en-US" altLang="x-none" dirty="0" smtClean="0">
                <a:ea typeface="ＭＳ Ｐゴシック" charset="-128"/>
              </a:rPr>
              <a:t> PHCNHH </a:t>
            </a:r>
            <a:r>
              <a:rPr lang="en-US" altLang="x-none" dirty="0" err="1" smtClean="0">
                <a:ea typeface="ＭＳ Ｐゴシック" charset="-128"/>
              </a:rPr>
              <a:t>sớm</a:t>
            </a:r>
            <a:r>
              <a:rPr lang="en-US" altLang="x-none" dirty="0" smtClean="0">
                <a:ea typeface="ＭＳ Ｐゴシック" charset="-128"/>
              </a:rPr>
              <a:t> </a:t>
            </a:r>
            <a:r>
              <a:rPr lang="en-US" altLang="x-none" dirty="0" err="1" smtClean="0">
                <a:ea typeface="ＭＳ Ｐゴシック" charset="-128"/>
              </a:rPr>
              <a:t>sau</a:t>
            </a:r>
            <a:r>
              <a:rPr lang="en-US" altLang="x-none" dirty="0" smtClean="0">
                <a:ea typeface="ＭＳ Ｐゴシック" charset="-128"/>
              </a:rPr>
              <a:t> </a:t>
            </a:r>
            <a:r>
              <a:rPr lang="en-US" altLang="x-none" dirty="0" err="1" smtClean="0">
                <a:ea typeface="ＭＳ Ｐゴシック" charset="-128"/>
              </a:rPr>
              <a:t>xuất</a:t>
            </a:r>
            <a:r>
              <a:rPr lang="en-US" altLang="x-none" dirty="0" smtClean="0">
                <a:ea typeface="ＭＳ Ｐゴシック" charset="-128"/>
              </a:rPr>
              <a:t> </a:t>
            </a:r>
            <a:r>
              <a:rPr lang="en-US" altLang="x-none" dirty="0" err="1" smtClean="0">
                <a:ea typeface="ＭＳ Ｐゴシック" charset="-128"/>
              </a:rPr>
              <a:t>viện</a:t>
            </a:r>
            <a:r>
              <a:rPr lang="en-US" altLang="x-none" dirty="0" smtClean="0">
                <a:ea typeface="ＭＳ Ｐゴシック" charset="-128"/>
              </a:rPr>
              <a:t>. </a:t>
            </a:r>
            <a:endParaRPr lang="en-US" sz="3200" dirty="0"/>
          </a:p>
        </p:txBody>
      </p:sp>
      <p:pic>
        <p:nvPicPr>
          <p:cNvPr id="4" name="Picture 3" descr="Screen shot 2015-09-26 at 6.53.3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198" y="1328899"/>
            <a:ext cx="6780367" cy="335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746974" y="5983357"/>
            <a:ext cx="2445026" cy="276999"/>
          </a:xfrm>
          <a:prstGeom prst="rect">
            <a:avLst/>
          </a:prstGeom>
          <a:noFill/>
        </p:spPr>
        <p:txBody>
          <a:bodyPr wrap="square" rtlCol="0">
            <a:spAutoFit/>
          </a:bodyPr>
          <a:lstStyle/>
          <a:p>
            <a:r>
              <a:rPr lang="en-US" altLang="x-none" sz="1200" dirty="0" err="1">
                <a:solidFill>
                  <a:srgbClr val="005291"/>
                </a:solidFill>
                <a:latin typeface="Calibri" charset="0"/>
                <a:ea typeface="ＭＳ Ｐゴシック" charset="-128"/>
              </a:rPr>
              <a:t>Spruit</a:t>
            </a:r>
            <a:r>
              <a:rPr lang="en-US" altLang="x-none" sz="1200" dirty="0">
                <a:solidFill>
                  <a:srgbClr val="005291"/>
                </a:solidFill>
                <a:latin typeface="Calibri" charset="0"/>
                <a:ea typeface="ＭＳ Ｐゴシック" charset="-128"/>
              </a:rPr>
              <a:t> et al, ERJ 2014; </a:t>
            </a:r>
            <a:r>
              <a:rPr lang="en-US" altLang="x-none" sz="1200" dirty="0" smtClean="0">
                <a:solidFill>
                  <a:srgbClr val="005291"/>
                </a:solidFill>
                <a:latin typeface="Calibri" charset="0"/>
                <a:ea typeface="ＭＳ Ｐゴシック" charset="-128"/>
              </a:rPr>
              <a:t>43:1326-37</a:t>
            </a:r>
            <a:endParaRPr lang="en-US" dirty="0"/>
          </a:p>
        </p:txBody>
      </p:sp>
    </p:spTree>
    <p:extLst>
      <p:ext uri="{BB962C8B-B14F-4D97-AF65-F5344CB8AC3E}">
        <p14:creationId xmlns:p14="http://schemas.microsoft.com/office/powerpoint/2010/main" val="368839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DỊCH TỄ HỌC</a:t>
            </a:r>
          </a:p>
        </p:txBody>
      </p:sp>
      <p:sp>
        <p:nvSpPr>
          <p:cNvPr id="10243" name="Rectangle 3"/>
          <p:cNvSpPr>
            <a:spLocks noGrp="1" noChangeArrowheads="1"/>
          </p:cNvSpPr>
          <p:nvPr>
            <p:ph idx="1"/>
          </p:nvPr>
        </p:nvSpPr>
        <p:spPr>
          <a:xfrm>
            <a:off x="341471" y="1737360"/>
            <a:ext cx="11267090" cy="4434794"/>
          </a:xfrm>
        </p:spPr>
        <p:txBody>
          <a:bodyPr>
            <a:normAutofit/>
          </a:bodyPr>
          <a:lstStyle/>
          <a:p>
            <a:pPr marL="0" indent="0" algn="just" eaLnBrk="1" hangingPunct="1">
              <a:spcBef>
                <a:spcPts val="600"/>
              </a:spcBef>
              <a:spcAft>
                <a:spcPts val="0"/>
              </a:spcAft>
              <a:buNone/>
            </a:pPr>
            <a:r>
              <a:rPr lang="en-US" altLang="en-US" b="1" dirty="0" smtClean="0"/>
              <a:t>THẾ GIỚI</a:t>
            </a:r>
          </a:p>
          <a:p>
            <a:pPr algn="just" eaLnBrk="1" hangingPunct="1">
              <a:spcBef>
                <a:spcPts val="600"/>
              </a:spcBef>
              <a:spcAft>
                <a:spcPts val="0"/>
              </a:spcAft>
              <a:buFont typeface="Arial" panose="020B0604020202020204" pitchFamily="34" charset="0"/>
              <a:buChar char="•"/>
            </a:pPr>
            <a:r>
              <a:rPr lang="en-US" altLang="en-US" dirty="0" err="1" smtClean="0"/>
              <a:t>Ước</a:t>
            </a:r>
            <a:r>
              <a:rPr lang="en-US" altLang="en-US" dirty="0" smtClean="0"/>
              <a:t> </a:t>
            </a:r>
            <a:r>
              <a:rPr lang="en-US" altLang="en-US" dirty="0" err="1" smtClean="0"/>
              <a:t>tính</a:t>
            </a:r>
            <a:r>
              <a:rPr lang="en-US" altLang="en-US" dirty="0" smtClean="0"/>
              <a:t> &gt;</a:t>
            </a:r>
            <a:r>
              <a:rPr lang="vi-VN" altLang="en-US" dirty="0" smtClean="0"/>
              <a:t> 340 triệu người mắc BPTNMT</a:t>
            </a:r>
            <a:r>
              <a:rPr lang="en-US" altLang="en-US" dirty="0" smtClean="0"/>
              <a:t>, </a:t>
            </a:r>
            <a:r>
              <a:rPr lang="en-US" altLang="en-US" dirty="0" err="1" smtClean="0"/>
              <a:t>tần</a:t>
            </a:r>
            <a:r>
              <a:rPr lang="en-US" altLang="en-US" dirty="0" smtClean="0"/>
              <a:t> </a:t>
            </a:r>
            <a:r>
              <a:rPr lang="en-US" altLang="en-US" dirty="0" err="1" smtClean="0"/>
              <a:t>suất</a:t>
            </a:r>
            <a:r>
              <a:rPr lang="en-US" altLang="en-US" dirty="0" smtClean="0"/>
              <a:t> 11,7% (2010)</a:t>
            </a:r>
            <a:r>
              <a:rPr lang="vi-VN" altLang="en-US" dirty="0" smtClean="0"/>
              <a:t>.</a:t>
            </a:r>
          </a:p>
          <a:p>
            <a:pPr algn="just">
              <a:spcBef>
                <a:spcPts val="600"/>
              </a:spcBef>
              <a:spcAft>
                <a:spcPts val="0"/>
              </a:spcAft>
              <a:buFont typeface="Arial" panose="020B0604020202020204" pitchFamily="34" charset="0"/>
              <a:buChar char="•"/>
            </a:pPr>
            <a:r>
              <a:rPr lang="vi-VN" altLang="en-US" dirty="0" smtClean="0"/>
              <a:t>Tần suất bệnh </a:t>
            </a:r>
            <a:r>
              <a:rPr lang="vi-VN" altLang="en-US" dirty="0"/>
              <a:t>liên quan đến tần suất hút thuốc </a:t>
            </a:r>
            <a:r>
              <a:rPr lang="vi-VN" altLang="en-US" dirty="0" smtClean="0"/>
              <a:t>lá</a:t>
            </a:r>
            <a:r>
              <a:rPr lang="en-US" altLang="en-US" dirty="0" smtClean="0"/>
              <a:t>, </a:t>
            </a:r>
            <a:r>
              <a:rPr lang="en-US" altLang="en-US" dirty="0" err="1" smtClean="0"/>
              <a:t>thay</a:t>
            </a:r>
            <a:r>
              <a:rPr lang="en-US" altLang="en-US" dirty="0" smtClean="0"/>
              <a:t> </a:t>
            </a:r>
            <a:r>
              <a:rPr lang="en-US" altLang="en-US" dirty="0" err="1" smtClean="0"/>
              <a:t>đổi</a:t>
            </a:r>
            <a:r>
              <a:rPr lang="en-US" altLang="en-US" dirty="0" smtClean="0"/>
              <a:t> </a:t>
            </a:r>
            <a:r>
              <a:rPr lang="en-US" altLang="en-US" dirty="0" err="1" smtClean="0"/>
              <a:t>từ</a:t>
            </a:r>
            <a:r>
              <a:rPr lang="en-US" altLang="en-US" dirty="0" smtClean="0"/>
              <a:t> 7,8% (Mexico) </a:t>
            </a:r>
            <a:r>
              <a:rPr lang="en-US" altLang="en-US" dirty="0" err="1" smtClean="0"/>
              <a:t>đến</a:t>
            </a:r>
            <a:r>
              <a:rPr lang="en-US" altLang="en-US" dirty="0" smtClean="0"/>
              <a:t> 19,7% (Uruguay).</a:t>
            </a:r>
          </a:p>
          <a:p>
            <a:pPr algn="just">
              <a:spcBef>
                <a:spcPts val="600"/>
              </a:spcBef>
              <a:spcAft>
                <a:spcPts val="0"/>
              </a:spcAft>
              <a:buFont typeface="Arial" panose="020B0604020202020204" pitchFamily="34" charset="0"/>
              <a:buChar char="•"/>
            </a:pPr>
            <a:r>
              <a:rPr lang="en-US" altLang="en-US" dirty="0" err="1"/>
              <a:t>Tử</a:t>
            </a:r>
            <a:r>
              <a:rPr lang="en-US" altLang="en-US" dirty="0"/>
              <a:t> </a:t>
            </a:r>
            <a:r>
              <a:rPr lang="en-US" altLang="en-US" dirty="0" err="1"/>
              <a:t>vong</a:t>
            </a:r>
            <a:r>
              <a:rPr lang="en-US" altLang="en-US" dirty="0"/>
              <a:t> do BPTNMT </a:t>
            </a:r>
            <a:r>
              <a:rPr lang="en-US" altLang="en-US" dirty="0" err="1"/>
              <a:t>khoảng</a:t>
            </a:r>
            <a:r>
              <a:rPr lang="en-US" altLang="en-US" dirty="0"/>
              <a:t> 3 </a:t>
            </a:r>
            <a:r>
              <a:rPr lang="en-US" altLang="en-US" dirty="0" err="1"/>
              <a:t>triệu</a:t>
            </a:r>
            <a:r>
              <a:rPr lang="en-US" altLang="en-US" dirty="0"/>
              <a:t> </a:t>
            </a:r>
            <a:r>
              <a:rPr lang="en-US" altLang="en-US" dirty="0" err="1" smtClean="0"/>
              <a:t>cas</a:t>
            </a:r>
            <a:r>
              <a:rPr lang="en-US" altLang="en-US" dirty="0" smtClean="0"/>
              <a:t> </a:t>
            </a:r>
            <a:r>
              <a:rPr lang="en-US" altLang="en-US" dirty="0" err="1" smtClean="0"/>
              <a:t>hàng</a:t>
            </a:r>
            <a:r>
              <a:rPr lang="en-US" altLang="en-US" dirty="0" smtClean="0"/>
              <a:t> </a:t>
            </a:r>
            <a:r>
              <a:rPr lang="en-US" altLang="en-US" dirty="0" err="1" smtClean="0"/>
              <a:t>năm</a:t>
            </a:r>
            <a:r>
              <a:rPr lang="en-US" altLang="en-US" dirty="0" smtClean="0"/>
              <a:t>, </a:t>
            </a:r>
            <a:r>
              <a:rPr lang="en-US" altLang="en-US" dirty="0" err="1"/>
              <a:t>ước</a:t>
            </a:r>
            <a:r>
              <a:rPr lang="en-US" altLang="en-US" dirty="0"/>
              <a:t> </a:t>
            </a:r>
            <a:r>
              <a:rPr lang="en-US" altLang="en-US" dirty="0" err="1"/>
              <a:t>tính</a:t>
            </a:r>
            <a:r>
              <a:rPr lang="en-US" altLang="en-US" dirty="0"/>
              <a:t> </a:t>
            </a:r>
            <a:r>
              <a:rPr lang="en-US" altLang="en-US" dirty="0" err="1"/>
              <a:t>sẽ</a:t>
            </a:r>
            <a:r>
              <a:rPr lang="en-US" altLang="en-US" dirty="0"/>
              <a:t> </a:t>
            </a:r>
            <a:r>
              <a:rPr lang="en-US" altLang="en-US" dirty="0" err="1"/>
              <a:t>tăng</a:t>
            </a:r>
            <a:r>
              <a:rPr lang="en-US" altLang="en-US" dirty="0"/>
              <a:t> </a:t>
            </a:r>
            <a:r>
              <a:rPr lang="en-US" altLang="en-US" dirty="0" err="1"/>
              <a:t>đến</a:t>
            </a:r>
            <a:r>
              <a:rPr lang="en-US" altLang="en-US" dirty="0"/>
              <a:t> 4,5 </a:t>
            </a:r>
            <a:r>
              <a:rPr lang="en-US" altLang="en-US" dirty="0" err="1"/>
              <a:t>triệu</a:t>
            </a:r>
            <a:r>
              <a:rPr lang="en-US" altLang="en-US" dirty="0"/>
              <a:t> </a:t>
            </a:r>
            <a:r>
              <a:rPr lang="en-US" altLang="en-US" dirty="0" err="1"/>
              <a:t>cas</a:t>
            </a:r>
            <a:r>
              <a:rPr lang="en-US" altLang="en-US" dirty="0"/>
              <a:t> </a:t>
            </a:r>
            <a:r>
              <a:rPr lang="en-US" altLang="en-US" dirty="0" err="1"/>
              <a:t>năm</a:t>
            </a:r>
            <a:r>
              <a:rPr lang="en-US" altLang="en-US" dirty="0"/>
              <a:t> 2030. </a:t>
            </a:r>
            <a:endParaRPr lang="en-US" altLang="en-US" dirty="0" smtClean="0"/>
          </a:p>
          <a:p>
            <a:pPr marL="0" indent="0" algn="just">
              <a:spcBef>
                <a:spcPts val="600"/>
              </a:spcBef>
              <a:spcAft>
                <a:spcPts val="0"/>
              </a:spcAft>
              <a:buNone/>
            </a:pPr>
            <a:r>
              <a:rPr lang="en-US" altLang="en-US" b="1" dirty="0" smtClean="0"/>
              <a:t>VIỆT NAM</a:t>
            </a:r>
            <a:endParaRPr lang="en-US" altLang="en-US" b="1" dirty="0"/>
          </a:p>
          <a:p>
            <a:pPr algn="just">
              <a:spcBef>
                <a:spcPts val="600"/>
              </a:spcBef>
              <a:spcAft>
                <a:spcPts val="0"/>
              </a:spcAft>
              <a:buFont typeface="Arial" panose="020B0604020202020204" pitchFamily="34" charset="0"/>
              <a:buChar char="•"/>
            </a:pPr>
            <a:r>
              <a:rPr lang="en-US" altLang="en-US" dirty="0" err="1" smtClean="0"/>
              <a:t>Tần</a:t>
            </a:r>
            <a:r>
              <a:rPr lang="en-US" altLang="en-US" dirty="0" smtClean="0"/>
              <a:t> </a:t>
            </a:r>
            <a:r>
              <a:rPr lang="en-US" altLang="en-US" dirty="0" err="1"/>
              <a:t>suất</a:t>
            </a:r>
            <a:r>
              <a:rPr lang="en-US" altLang="en-US" dirty="0"/>
              <a:t> </a:t>
            </a:r>
            <a:r>
              <a:rPr lang="en-US" altLang="en-US" dirty="0" err="1"/>
              <a:t>tại</a:t>
            </a:r>
            <a:r>
              <a:rPr lang="en-US" altLang="en-US" dirty="0"/>
              <a:t> </a:t>
            </a:r>
            <a:r>
              <a:rPr lang="en-US" altLang="en-US" dirty="0" err="1"/>
              <a:t>Việt</a:t>
            </a:r>
            <a:r>
              <a:rPr lang="en-US" altLang="en-US" dirty="0"/>
              <a:t> </a:t>
            </a:r>
            <a:r>
              <a:rPr lang="en-US" altLang="en-US" dirty="0" err="1"/>
              <a:t>nam</a:t>
            </a:r>
            <a:r>
              <a:rPr lang="en-US" altLang="en-US" dirty="0"/>
              <a:t> </a:t>
            </a:r>
            <a:endParaRPr lang="vi-VN" altLang="en-US" dirty="0"/>
          </a:p>
          <a:p>
            <a:pPr algn="just" eaLnBrk="1" hangingPunct="1">
              <a:spcBef>
                <a:spcPts val="600"/>
              </a:spcBef>
              <a:spcAft>
                <a:spcPts val="0"/>
              </a:spcAft>
              <a:buFont typeface="Arial" panose="020B0604020202020204" pitchFamily="34" charset="0"/>
              <a:buChar char="•"/>
            </a:pPr>
            <a:r>
              <a:rPr lang="en-US" altLang="en-US" dirty="0" err="1" smtClean="0">
                <a:latin typeface="Arial" panose="020B0604020202020204" pitchFamily="34" charset="0"/>
                <a:cs typeface="Arial" panose="020B0604020202020204" pitchFamily="34" charset="0"/>
              </a:rPr>
              <a:t>Vẫn</a:t>
            </a:r>
            <a:r>
              <a:rPr lang="en-US" altLang="en-US" dirty="0" smtClean="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còn</a:t>
            </a:r>
            <a:r>
              <a:rPr lang="en-US" altLang="en-US" dirty="0" smtClean="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tình</a:t>
            </a:r>
            <a:r>
              <a:rPr lang="en-US" altLang="en-US" dirty="0" smtClean="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trạng</a:t>
            </a:r>
            <a:r>
              <a:rPr lang="en-US" altLang="en-US" dirty="0" smtClean="0">
                <a:latin typeface="Arial" panose="020B0604020202020204" pitchFamily="34" charset="0"/>
                <a:cs typeface="Arial" panose="020B0604020202020204" pitchFamily="34" charset="0"/>
              </a:rPr>
              <a:t> under-diagnosed </a:t>
            </a:r>
            <a:r>
              <a:rPr lang="en-US" altLang="en-US" dirty="0" err="1" smtClean="0">
                <a:latin typeface="Arial" panose="020B0604020202020204" pitchFamily="34" charset="0"/>
                <a:cs typeface="Arial" panose="020B0604020202020204" pitchFamily="34" charset="0"/>
              </a:rPr>
              <a:t>và</a:t>
            </a:r>
            <a:r>
              <a:rPr lang="en-US" altLang="en-US" dirty="0" smtClean="0">
                <a:latin typeface="Arial" panose="020B0604020202020204" pitchFamily="34" charset="0"/>
                <a:cs typeface="Arial" panose="020B0604020202020204" pitchFamily="34" charset="0"/>
              </a:rPr>
              <a:t> under-treated.</a:t>
            </a:r>
          </a:p>
        </p:txBody>
      </p:sp>
    </p:spTree>
    <p:extLst>
      <p:ext uri="{BB962C8B-B14F-4D97-AF65-F5344CB8AC3E}">
        <p14:creationId xmlns:p14="http://schemas.microsoft.com/office/powerpoint/2010/main" val="166841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35909"/>
          </a:xfrm>
        </p:spPr>
        <p:txBody>
          <a:bodyPr/>
          <a:lstStyle/>
          <a:p>
            <a:r>
              <a:rPr lang="en-US" dirty="0" smtClean="0"/>
              <a:t>RÀO CẢN CỦA PHCNHH</a:t>
            </a:r>
            <a:endParaRPr lang="en-US" dirty="0"/>
          </a:p>
        </p:txBody>
      </p:sp>
      <p:sp>
        <p:nvSpPr>
          <p:cNvPr id="3" name="Content Placeholder 2"/>
          <p:cNvSpPr>
            <a:spLocks noGrp="1"/>
          </p:cNvSpPr>
          <p:nvPr>
            <p:ph idx="1"/>
          </p:nvPr>
        </p:nvSpPr>
        <p:spPr>
          <a:xfrm>
            <a:off x="0" y="1222513"/>
            <a:ext cx="8722581" cy="4023360"/>
          </a:xfrm>
        </p:spPr>
        <p:txBody>
          <a:bodyPr/>
          <a:lstStyle/>
          <a:p>
            <a:pPr>
              <a:spcBef>
                <a:spcPts val="0"/>
              </a:spcBef>
              <a:spcAft>
                <a:spcPts val="0"/>
              </a:spcAft>
              <a:buFont typeface="Wingdings" panose="05000000000000000000" pitchFamily="2" charset="2"/>
              <a:buChar char="§"/>
            </a:pPr>
            <a:r>
              <a:rPr lang="en-US" dirty="0" smtClean="0"/>
              <a:t> </a:t>
            </a:r>
            <a:r>
              <a:rPr lang="en-US" sz="2400" b="1" dirty="0" err="1" smtClean="0"/>
              <a:t>Từ</a:t>
            </a:r>
            <a:r>
              <a:rPr lang="en-US" sz="2400" b="1" dirty="0" smtClean="0"/>
              <a:t> </a:t>
            </a:r>
            <a:r>
              <a:rPr lang="en-US" sz="2400" b="1" dirty="0" err="1" smtClean="0"/>
              <a:t>nhân</a:t>
            </a:r>
            <a:r>
              <a:rPr lang="en-US" sz="2400" b="1" dirty="0" smtClean="0"/>
              <a:t> </a:t>
            </a:r>
            <a:r>
              <a:rPr lang="en-US" sz="2400" b="1" dirty="0" err="1" smtClean="0"/>
              <a:t>viên</a:t>
            </a:r>
            <a:r>
              <a:rPr lang="en-US" sz="2400" b="1" dirty="0" smtClean="0"/>
              <a:t> y </a:t>
            </a:r>
            <a:r>
              <a:rPr lang="en-US" sz="2400" b="1" dirty="0" err="1" smtClean="0"/>
              <a:t>tế</a:t>
            </a:r>
            <a:r>
              <a:rPr lang="en-US" sz="2400" b="1" dirty="0" smtClean="0"/>
              <a:t>:</a:t>
            </a:r>
          </a:p>
          <a:p>
            <a:pPr lvl="1">
              <a:spcBef>
                <a:spcPts val="0"/>
              </a:spcBef>
              <a:spcAft>
                <a:spcPts val="0"/>
              </a:spcAft>
              <a:buFontTx/>
              <a:buChar char="-"/>
            </a:pPr>
            <a:r>
              <a:rPr lang="en-US" sz="2000" dirty="0" err="1" smtClean="0"/>
              <a:t>Chú</a:t>
            </a:r>
            <a:r>
              <a:rPr lang="en-US" sz="2000" dirty="0" smtClean="0"/>
              <a:t> </a:t>
            </a:r>
            <a:r>
              <a:rPr lang="en-US" sz="2000" dirty="0" err="1" smtClean="0"/>
              <a:t>trọng</a:t>
            </a:r>
            <a:r>
              <a:rPr lang="en-US" sz="2000" dirty="0" smtClean="0"/>
              <a:t> </a:t>
            </a:r>
            <a:r>
              <a:rPr lang="en-US" sz="2000" dirty="0" err="1" smtClean="0"/>
              <a:t>đến</a:t>
            </a:r>
            <a:r>
              <a:rPr lang="en-US" sz="2000" dirty="0" smtClean="0"/>
              <a:t> </a:t>
            </a:r>
            <a:r>
              <a:rPr lang="en-US" sz="2000" dirty="0" err="1" smtClean="0"/>
              <a:t>điều</a:t>
            </a:r>
            <a:r>
              <a:rPr lang="en-US" sz="2000" dirty="0" smtClean="0"/>
              <a:t> </a:t>
            </a:r>
            <a:r>
              <a:rPr lang="en-US" sz="2000" dirty="0" err="1" smtClean="0"/>
              <a:t>trị</a:t>
            </a:r>
            <a:r>
              <a:rPr lang="en-US" sz="2000" dirty="0" smtClean="0"/>
              <a:t> </a:t>
            </a:r>
            <a:r>
              <a:rPr lang="en-US" sz="2000" dirty="0" err="1" smtClean="0"/>
              <a:t>thuốc</a:t>
            </a:r>
            <a:r>
              <a:rPr lang="en-US" sz="2000" dirty="0" smtClean="0"/>
              <a:t> </a:t>
            </a:r>
            <a:r>
              <a:rPr lang="en-US" sz="2000" dirty="0" err="1" smtClean="0"/>
              <a:t>hơn</a:t>
            </a:r>
            <a:r>
              <a:rPr lang="en-US" sz="2000" dirty="0" smtClean="0"/>
              <a:t> </a:t>
            </a:r>
            <a:r>
              <a:rPr lang="en-US" sz="2000" dirty="0" err="1" smtClean="0"/>
              <a:t>là</a:t>
            </a:r>
            <a:r>
              <a:rPr lang="en-US" sz="2000" dirty="0" smtClean="0"/>
              <a:t> </a:t>
            </a:r>
            <a:r>
              <a:rPr lang="en-US" sz="2000" dirty="0" err="1" smtClean="0"/>
              <a:t>điều</a:t>
            </a:r>
            <a:r>
              <a:rPr lang="en-US" sz="2000" dirty="0" smtClean="0"/>
              <a:t> </a:t>
            </a:r>
            <a:r>
              <a:rPr lang="en-US" sz="2000" dirty="0" err="1" smtClean="0"/>
              <a:t>trị</a:t>
            </a:r>
            <a:r>
              <a:rPr lang="en-US" sz="2000" dirty="0" smtClean="0"/>
              <a:t> </a:t>
            </a:r>
            <a:r>
              <a:rPr lang="en-US" sz="2000" dirty="0" err="1" smtClean="0"/>
              <a:t>không</a:t>
            </a:r>
            <a:r>
              <a:rPr lang="en-US" sz="2000" dirty="0" smtClean="0"/>
              <a:t> </a:t>
            </a:r>
            <a:r>
              <a:rPr lang="en-US" sz="2000" dirty="0" err="1" smtClean="0"/>
              <a:t>thuốc</a:t>
            </a:r>
            <a:endParaRPr lang="en-US" sz="2000" dirty="0" smtClean="0"/>
          </a:p>
          <a:p>
            <a:pPr lvl="1">
              <a:spcBef>
                <a:spcPts val="0"/>
              </a:spcBef>
              <a:spcAft>
                <a:spcPts val="0"/>
              </a:spcAft>
              <a:buFontTx/>
              <a:buChar char="-"/>
            </a:pPr>
            <a:r>
              <a:rPr lang="en-US" sz="2000" dirty="0" err="1" smtClean="0"/>
              <a:t>Không</a:t>
            </a:r>
            <a:r>
              <a:rPr lang="en-US" sz="2000" dirty="0" smtClean="0"/>
              <a:t> tin </a:t>
            </a:r>
            <a:r>
              <a:rPr lang="en-US" sz="2000" dirty="0" err="1" smtClean="0"/>
              <a:t>vào</a:t>
            </a:r>
            <a:r>
              <a:rPr lang="en-US" sz="2000" dirty="0" smtClean="0"/>
              <a:t> </a:t>
            </a:r>
            <a:r>
              <a:rPr lang="en-US" sz="2000" dirty="0" err="1" smtClean="0"/>
              <a:t>kết</a:t>
            </a:r>
            <a:r>
              <a:rPr lang="en-US" sz="2000" dirty="0" smtClean="0"/>
              <a:t> </a:t>
            </a:r>
            <a:r>
              <a:rPr lang="en-US" sz="2000" dirty="0" err="1" smtClean="0"/>
              <a:t>quả</a:t>
            </a:r>
            <a:r>
              <a:rPr lang="en-US" sz="2000" dirty="0" smtClean="0"/>
              <a:t> can </a:t>
            </a:r>
            <a:r>
              <a:rPr lang="en-US" sz="2000" dirty="0" err="1" smtClean="0"/>
              <a:t>thiệp</a:t>
            </a:r>
            <a:r>
              <a:rPr lang="en-US" sz="2000" dirty="0" smtClean="0"/>
              <a:t> PHCNHH</a:t>
            </a:r>
          </a:p>
          <a:p>
            <a:pPr lvl="1">
              <a:spcBef>
                <a:spcPts val="0"/>
              </a:spcBef>
              <a:spcAft>
                <a:spcPts val="0"/>
              </a:spcAft>
              <a:buFontTx/>
              <a:buChar char="-"/>
            </a:pPr>
            <a:r>
              <a:rPr lang="en-US" sz="2000" dirty="0" err="1" smtClean="0"/>
              <a:t>Không</a:t>
            </a:r>
            <a:r>
              <a:rPr lang="en-US" sz="2000" dirty="0" smtClean="0"/>
              <a:t> </a:t>
            </a:r>
            <a:r>
              <a:rPr lang="en-US" sz="2000" dirty="0" err="1" smtClean="0"/>
              <a:t>có</a:t>
            </a:r>
            <a:r>
              <a:rPr lang="en-US" sz="2000" dirty="0" smtClean="0"/>
              <a:t> </a:t>
            </a:r>
            <a:r>
              <a:rPr lang="en-US" sz="2000" dirty="0" err="1" smtClean="0"/>
              <a:t>các</a:t>
            </a:r>
            <a:r>
              <a:rPr lang="en-US" sz="2000" dirty="0" smtClean="0"/>
              <a:t> </a:t>
            </a:r>
            <a:r>
              <a:rPr lang="en-US" sz="2000" dirty="0" err="1" smtClean="0"/>
              <a:t>bằng</a:t>
            </a:r>
            <a:r>
              <a:rPr lang="en-US" sz="2000" dirty="0" smtClean="0"/>
              <a:t> </a:t>
            </a:r>
            <a:r>
              <a:rPr lang="en-US" sz="2000" dirty="0" err="1" smtClean="0"/>
              <a:t>chứng</a:t>
            </a:r>
            <a:r>
              <a:rPr lang="en-US" sz="2000" dirty="0" smtClean="0"/>
              <a:t> </a:t>
            </a:r>
            <a:r>
              <a:rPr lang="en-US" sz="2000" dirty="0" err="1" smtClean="0"/>
              <a:t>khoa</a:t>
            </a:r>
            <a:r>
              <a:rPr lang="en-US" sz="2000" dirty="0" smtClean="0"/>
              <a:t> </a:t>
            </a:r>
            <a:r>
              <a:rPr lang="en-US" sz="2000" dirty="0" err="1" smtClean="0"/>
              <a:t>học</a:t>
            </a:r>
            <a:r>
              <a:rPr lang="en-US" sz="2000" dirty="0" smtClean="0"/>
              <a:t> </a:t>
            </a:r>
            <a:r>
              <a:rPr lang="en-US" sz="2000" dirty="0" err="1" smtClean="0"/>
              <a:t>của</a:t>
            </a:r>
            <a:r>
              <a:rPr lang="en-US" sz="2000" dirty="0" smtClean="0"/>
              <a:t> PHCNHH</a:t>
            </a:r>
          </a:p>
          <a:p>
            <a:pPr lvl="1">
              <a:spcBef>
                <a:spcPts val="0"/>
              </a:spcBef>
              <a:spcAft>
                <a:spcPts val="0"/>
              </a:spcAft>
              <a:buFontTx/>
              <a:buChar char="-"/>
            </a:pPr>
            <a:r>
              <a:rPr lang="en-US" sz="2000" dirty="0" err="1" smtClean="0"/>
              <a:t>Không</a:t>
            </a:r>
            <a:r>
              <a:rPr lang="en-US" sz="2000" dirty="0" smtClean="0"/>
              <a:t> </a:t>
            </a:r>
            <a:r>
              <a:rPr lang="en-US" sz="2000" dirty="0" err="1" smtClean="0"/>
              <a:t>được</a:t>
            </a:r>
            <a:r>
              <a:rPr lang="en-US" sz="2000" dirty="0" smtClean="0"/>
              <a:t> </a:t>
            </a:r>
            <a:r>
              <a:rPr lang="en-US" sz="2000" dirty="0" err="1" smtClean="0"/>
              <a:t>cung</a:t>
            </a:r>
            <a:r>
              <a:rPr lang="en-US" sz="2000" dirty="0" smtClean="0"/>
              <a:t> </a:t>
            </a:r>
            <a:r>
              <a:rPr lang="en-US" sz="2000" dirty="0" err="1" smtClean="0"/>
              <a:t>cấp</a:t>
            </a:r>
            <a:r>
              <a:rPr lang="en-US" sz="2000" dirty="0" smtClean="0"/>
              <a:t> </a:t>
            </a:r>
            <a:r>
              <a:rPr lang="en-US" sz="2000" dirty="0" err="1" smtClean="0"/>
              <a:t>các</a:t>
            </a:r>
            <a:r>
              <a:rPr lang="en-US" sz="2000" dirty="0" smtClean="0"/>
              <a:t> </a:t>
            </a:r>
            <a:r>
              <a:rPr lang="en-US" sz="2000" dirty="0" err="1" smtClean="0"/>
              <a:t>thông</a:t>
            </a:r>
            <a:r>
              <a:rPr lang="en-US" sz="2000" dirty="0" smtClean="0"/>
              <a:t> tin </a:t>
            </a:r>
            <a:r>
              <a:rPr lang="en-US" sz="2000" dirty="0" err="1" smtClean="0"/>
              <a:t>liên</a:t>
            </a:r>
            <a:r>
              <a:rPr lang="en-US" sz="2000" dirty="0" smtClean="0"/>
              <a:t> </a:t>
            </a:r>
            <a:r>
              <a:rPr lang="en-US" sz="2000" dirty="0" err="1" smtClean="0"/>
              <a:t>quan</a:t>
            </a:r>
            <a:r>
              <a:rPr lang="en-US" sz="2000" dirty="0" smtClean="0"/>
              <a:t> </a:t>
            </a:r>
            <a:r>
              <a:rPr lang="en-US" sz="2000" dirty="0" err="1" smtClean="0"/>
              <a:t>đến</a:t>
            </a:r>
            <a:r>
              <a:rPr lang="en-US" sz="2000" dirty="0" smtClean="0"/>
              <a:t> PHCNHH</a:t>
            </a:r>
          </a:p>
          <a:p>
            <a:pPr lvl="1">
              <a:spcBef>
                <a:spcPts val="0"/>
              </a:spcBef>
              <a:spcAft>
                <a:spcPts val="0"/>
              </a:spcAft>
              <a:buFontTx/>
              <a:buChar char="-"/>
            </a:pPr>
            <a:r>
              <a:rPr lang="en-US" sz="2000" dirty="0" smtClean="0"/>
              <a:t>Cho </a:t>
            </a:r>
            <a:r>
              <a:rPr lang="en-US" sz="2000" dirty="0" err="1" smtClean="0"/>
              <a:t>rằng</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không</a:t>
            </a:r>
            <a:r>
              <a:rPr lang="en-US" sz="2000" dirty="0" smtClean="0"/>
              <a:t> </a:t>
            </a:r>
            <a:r>
              <a:rPr lang="en-US" sz="2000" dirty="0" err="1" smtClean="0"/>
              <a:t>thể</a:t>
            </a:r>
            <a:r>
              <a:rPr lang="en-US" sz="2000" dirty="0" smtClean="0"/>
              <a:t> </a:t>
            </a:r>
            <a:r>
              <a:rPr lang="en-US" sz="2000" dirty="0" err="1" smtClean="0"/>
              <a:t>tập</a:t>
            </a:r>
            <a:r>
              <a:rPr lang="en-US" sz="2000" dirty="0" smtClean="0"/>
              <a:t> PHCNHH</a:t>
            </a:r>
          </a:p>
          <a:p>
            <a:pPr>
              <a:spcBef>
                <a:spcPts val="0"/>
              </a:spcBef>
              <a:spcAft>
                <a:spcPts val="0"/>
              </a:spcAft>
              <a:buFont typeface="Wingdings" panose="05000000000000000000" pitchFamily="2" charset="2"/>
              <a:buChar char="§"/>
            </a:pPr>
            <a:r>
              <a:rPr lang="en-US" dirty="0"/>
              <a:t> </a:t>
            </a:r>
            <a:r>
              <a:rPr lang="en-US" sz="2400" b="1" dirty="0" err="1" smtClean="0"/>
              <a:t>Từ</a:t>
            </a:r>
            <a:r>
              <a:rPr lang="en-US" sz="2400" b="1" dirty="0" smtClean="0"/>
              <a:t> </a:t>
            </a:r>
            <a:r>
              <a:rPr lang="en-US" sz="2400" b="1" dirty="0" err="1" smtClean="0"/>
              <a:t>bệnh</a:t>
            </a:r>
            <a:r>
              <a:rPr lang="en-US" sz="2400" b="1" dirty="0" smtClean="0"/>
              <a:t> </a:t>
            </a:r>
            <a:r>
              <a:rPr lang="en-US" sz="2400" b="1" dirty="0" err="1" smtClean="0"/>
              <a:t>nhân</a:t>
            </a:r>
            <a:endParaRPr lang="en-US" b="1" dirty="0" smtClean="0"/>
          </a:p>
          <a:p>
            <a:pPr marL="201168" lvl="1" indent="0">
              <a:spcBef>
                <a:spcPts val="0"/>
              </a:spcBef>
              <a:spcAft>
                <a:spcPts val="0"/>
              </a:spcAft>
              <a:buNone/>
            </a:pPr>
            <a:endParaRPr lang="en-US" dirty="0" smtClean="0"/>
          </a:p>
          <a:p>
            <a:pPr lvl="1">
              <a:buFontTx/>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9177" y="286604"/>
            <a:ext cx="3701915" cy="3010593"/>
          </a:xfrm>
          <a:prstGeom prst="rect">
            <a:avLst/>
          </a:prstGeom>
        </p:spPr>
      </p:pic>
      <p:pic>
        <p:nvPicPr>
          <p:cNvPr id="5" name="Picture 2" descr="Screen shot 2015-09-25 at 1.22.0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7464" y="3297197"/>
            <a:ext cx="7034224" cy="35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125654" y="6550223"/>
            <a:ext cx="2060051" cy="307777"/>
          </a:xfrm>
          <a:prstGeom prst="rect">
            <a:avLst/>
          </a:prstGeom>
          <a:noFill/>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x-none" sz="1400" dirty="0">
                <a:solidFill>
                  <a:srgbClr val="005291"/>
                </a:solidFill>
                <a:latin typeface="Calibri" charset="0"/>
                <a:ea typeface="ＭＳ Ｐゴシック" charset="-128"/>
              </a:rPr>
              <a:t>Masefield  et al, </a:t>
            </a:r>
            <a:r>
              <a:rPr lang="en-US" altLang="x-none" sz="1400" dirty="0" smtClean="0">
                <a:solidFill>
                  <a:srgbClr val="005291"/>
                </a:solidFill>
                <a:latin typeface="Calibri" charset="0"/>
                <a:ea typeface="ＭＳ Ｐゴシック" charset="-128"/>
              </a:rPr>
              <a:t>ERS 2015</a:t>
            </a:r>
            <a:endParaRPr lang="en-US" altLang="x-none" sz="1400" dirty="0">
              <a:solidFill>
                <a:srgbClr val="005291"/>
              </a:solidFill>
              <a:latin typeface="Calibri" charset="0"/>
              <a:ea typeface="ＭＳ Ｐゴシック" charset="-128"/>
            </a:endParaRPr>
          </a:p>
        </p:txBody>
      </p:sp>
      <p:sp>
        <p:nvSpPr>
          <p:cNvPr id="7" name="TextBox 6"/>
          <p:cNvSpPr txBox="1"/>
          <p:nvPr/>
        </p:nvSpPr>
        <p:spPr>
          <a:xfrm>
            <a:off x="9698241" y="3476101"/>
            <a:ext cx="2487464" cy="276999"/>
          </a:xfrm>
          <a:prstGeom prst="rect">
            <a:avLst/>
          </a:prstGeom>
          <a:noFill/>
        </p:spPr>
        <p:txBody>
          <a:bodyPr wrap="square" rtlCol="0">
            <a:spAutoFit/>
          </a:bodyPr>
          <a:lstStyle/>
          <a:p>
            <a:r>
              <a:rPr lang="en-US" altLang="x-none" sz="1200" dirty="0">
                <a:solidFill>
                  <a:srgbClr val="005291"/>
                </a:solidFill>
                <a:latin typeface="Calibri" charset="0"/>
                <a:ea typeface="ＭＳ Ｐゴシック" charset="-128"/>
              </a:rPr>
              <a:t>Hayton, </a:t>
            </a:r>
            <a:r>
              <a:rPr lang="en-US" altLang="x-none" sz="1200" dirty="0" err="1">
                <a:solidFill>
                  <a:srgbClr val="005291"/>
                </a:solidFill>
                <a:latin typeface="Calibri" charset="0"/>
                <a:ea typeface="ＭＳ Ｐゴシック" charset="-128"/>
              </a:rPr>
              <a:t>Respir</a:t>
            </a:r>
            <a:r>
              <a:rPr lang="en-US" altLang="x-none" sz="1200" dirty="0">
                <a:solidFill>
                  <a:srgbClr val="005291"/>
                </a:solidFill>
                <a:latin typeface="Calibri" charset="0"/>
                <a:ea typeface="ＭＳ Ｐゴシック" charset="-128"/>
              </a:rPr>
              <a:t> Med </a:t>
            </a:r>
            <a:r>
              <a:rPr lang="en-US" altLang="x-none" sz="1200" dirty="0" smtClean="0">
                <a:solidFill>
                  <a:srgbClr val="005291"/>
                </a:solidFill>
                <a:latin typeface="Calibri" charset="0"/>
                <a:ea typeface="ＭＳ Ｐゴシック" charset="-128"/>
              </a:rPr>
              <a:t>2013</a:t>
            </a:r>
            <a:r>
              <a:rPr lang="en-US" altLang="x-none" sz="1200" dirty="0">
                <a:solidFill>
                  <a:srgbClr val="005291"/>
                </a:solidFill>
                <a:latin typeface="Calibri" charset="0"/>
                <a:ea typeface="ＭＳ Ｐゴシック" charset="-128"/>
              </a:rPr>
              <a:t>; </a:t>
            </a:r>
            <a:r>
              <a:rPr lang="en-US" altLang="x-none" sz="1200" dirty="0" smtClean="0">
                <a:solidFill>
                  <a:srgbClr val="005291"/>
                </a:solidFill>
                <a:latin typeface="Calibri" charset="0"/>
                <a:ea typeface="ＭＳ Ｐゴシック" charset="-128"/>
              </a:rPr>
              <a:t>107:401-7</a:t>
            </a:r>
            <a:endParaRPr lang="en-US" sz="1200" dirty="0"/>
          </a:p>
        </p:txBody>
      </p:sp>
    </p:spTree>
    <p:extLst>
      <p:ext uri="{BB962C8B-B14F-4D97-AF65-F5344CB8AC3E}">
        <p14:creationId xmlns:p14="http://schemas.microsoft.com/office/powerpoint/2010/main" val="47131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10" y="286603"/>
            <a:ext cx="11267090" cy="1450757"/>
          </a:xfrm>
        </p:spPr>
        <p:txBody>
          <a:bodyPr>
            <a:normAutofit/>
          </a:bodyPr>
          <a:lstStyle/>
          <a:p>
            <a:pPr>
              <a:lnSpc>
                <a:spcPct val="100000"/>
              </a:lnSpc>
            </a:pPr>
            <a:r>
              <a:rPr lang="en-US" altLang="en-US" dirty="0" smtClean="0">
                <a:solidFill>
                  <a:schemeClr val="accent2"/>
                </a:solidFill>
                <a:effectLst>
                  <a:outerShdw blurRad="38100" dist="38100" dir="2700000" algn="tl">
                    <a:srgbClr val="000000">
                      <a:alpha val="43137"/>
                    </a:srgbClr>
                  </a:outerShdw>
                </a:effectLst>
              </a:rPr>
              <a:t>ÁP DỤNG PHCNHH </a:t>
            </a:r>
            <a:r>
              <a:rPr lang="en-US" altLang="en-US" dirty="0" err="1" smtClean="0">
                <a:solidFill>
                  <a:schemeClr val="accent2"/>
                </a:solidFill>
                <a:effectLst>
                  <a:outerShdw blurRad="38100" dist="38100" dir="2700000" algn="tl">
                    <a:srgbClr val="000000">
                      <a:alpha val="43137"/>
                    </a:srgbClr>
                  </a:outerShdw>
                </a:effectLst>
              </a:rPr>
              <a:t>tại</a:t>
            </a:r>
            <a:r>
              <a:rPr lang="en-US" altLang="en-US" dirty="0" smtClean="0">
                <a:solidFill>
                  <a:schemeClr val="accent2"/>
                </a:solidFill>
                <a:effectLst>
                  <a:outerShdw blurRad="38100" dist="38100" dir="2700000" algn="tl">
                    <a:srgbClr val="000000">
                      <a:alpha val="43137"/>
                    </a:srgbClr>
                  </a:outerShdw>
                </a:effectLst>
              </a:rPr>
              <a:t> </a:t>
            </a:r>
            <a:r>
              <a:rPr lang="en-US" altLang="en-US" dirty="0" err="1" smtClean="0">
                <a:solidFill>
                  <a:schemeClr val="accent2"/>
                </a:solidFill>
                <a:effectLst>
                  <a:outerShdw blurRad="38100" dist="38100" dir="2700000" algn="tl">
                    <a:srgbClr val="000000">
                      <a:alpha val="43137"/>
                    </a:srgbClr>
                  </a:outerShdw>
                </a:effectLst>
              </a:rPr>
              <a:t>Việt</a:t>
            </a:r>
            <a:r>
              <a:rPr lang="en-US" altLang="en-US" dirty="0" smtClean="0">
                <a:solidFill>
                  <a:schemeClr val="accent2"/>
                </a:solidFill>
                <a:effectLst>
                  <a:outerShdw blurRad="38100" dist="38100" dir="2700000" algn="tl">
                    <a:srgbClr val="000000">
                      <a:alpha val="43137"/>
                    </a:srgbClr>
                  </a:outerShdw>
                </a:effectLst>
              </a:rPr>
              <a:t> Nam</a:t>
            </a:r>
            <a:endParaRPr lang="en-US" dirty="0"/>
          </a:p>
        </p:txBody>
      </p:sp>
      <p:sp>
        <p:nvSpPr>
          <p:cNvPr id="34818" name="Content Placeholder 2"/>
          <p:cNvSpPr>
            <a:spLocks noGrp="1"/>
          </p:cNvSpPr>
          <p:nvPr>
            <p:ph idx="1"/>
          </p:nvPr>
        </p:nvSpPr>
        <p:spPr>
          <a:xfrm>
            <a:off x="0" y="2164927"/>
            <a:ext cx="6361044" cy="3868125"/>
          </a:xfrm>
        </p:spPr>
        <p:txBody>
          <a:bodyPr>
            <a:normAutofit/>
          </a:bodyPr>
          <a:lstStyle/>
          <a:p>
            <a:pPr marL="457200" lvl="1" indent="0">
              <a:buNone/>
            </a:pPr>
            <a:r>
              <a:rPr lang="en-US" altLang="en-US" sz="2800" dirty="0" smtClean="0"/>
              <a:t>- </a:t>
            </a:r>
            <a:r>
              <a:rPr lang="en-US" altLang="en-US" sz="2800" dirty="0" err="1" smtClean="0"/>
              <a:t>Hầu</a:t>
            </a:r>
            <a:r>
              <a:rPr lang="en-US" altLang="en-US" sz="2800" dirty="0" smtClean="0"/>
              <a:t> </a:t>
            </a:r>
            <a:r>
              <a:rPr lang="en-US" altLang="en-US" sz="2800" dirty="0" err="1" smtClean="0"/>
              <a:t>như</a:t>
            </a:r>
            <a:r>
              <a:rPr lang="en-US" altLang="en-US" sz="2800" dirty="0" smtClean="0"/>
              <a:t> </a:t>
            </a:r>
            <a:r>
              <a:rPr lang="en-US" altLang="en-US" sz="2800" dirty="0" err="1" smtClean="0"/>
              <a:t>còn</a:t>
            </a:r>
            <a:r>
              <a:rPr lang="en-US" altLang="en-US" sz="2800" dirty="0" smtClean="0"/>
              <a:t> </a:t>
            </a:r>
            <a:r>
              <a:rPr lang="en-US" altLang="en-US" sz="2800" dirty="0" err="1" smtClean="0"/>
              <a:t>bỏ</a:t>
            </a:r>
            <a:r>
              <a:rPr lang="en-US" altLang="en-US" sz="2800" dirty="0" smtClean="0"/>
              <a:t> </a:t>
            </a:r>
            <a:r>
              <a:rPr lang="en-US" altLang="en-US" sz="2800" dirty="0" err="1" smtClean="0"/>
              <a:t>trống</a:t>
            </a:r>
            <a:r>
              <a:rPr lang="en-US" altLang="en-US" sz="2800" dirty="0" smtClean="0"/>
              <a:t>.</a:t>
            </a:r>
          </a:p>
          <a:p>
            <a:pPr marL="457200" lvl="1" indent="0">
              <a:buNone/>
            </a:pPr>
            <a:r>
              <a:rPr lang="en-US" altLang="en-US" sz="2800" dirty="0" smtClean="0"/>
              <a:t>- </a:t>
            </a:r>
            <a:r>
              <a:rPr lang="en-US" altLang="en-US" sz="2800" dirty="0" err="1" smtClean="0"/>
              <a:t>Hướng</a:t>
            </a:r>
            <a:r>
              <a:rPr lang="en-US" altLang="en-US" sz="2800" dirty="0" smtClean="0"/>
              <a:t> </a:t>
            </a:r>
            <a:r>
              <a:rPr lang="en-US" altLang="en-US" sz="2800" dirty="0" err="1" smtClean="0"/>
              <a:t>triển</a:t>
            </a:r>
            <a:r>
              <a:rPr lang="en-US" altLang="en-US" sz="2800" dirty="0" smtClean="0"/>
              <a:t> </a:t>
            </a:r>
            <a:r>
              <a:rPr lang="en-US" altLang="en-US" sz="2800" dirty="0" err="1" smtClean="0"/>
              <a:t>khai</a:t>
            </a:r>
            <a:r>
              <a:rPr lang="en-US" altLang="en-US" sz="2800" dirty="0" smtClean="0"/>
              <a:t> </a:t>
            </a:r>
            <a:r>
              <a:rPr lang="en-US" altLang="en-US" sz="2800" dirty="0" err="1" smtClean="0"/>
              <a:t>tại</a:t>
            </a:r>
            <a:r>
              <a:rPr lang="en-US" altLang="en-US" sz="2800" dirty="0" smtClean="0"/>
              <a:t> BV </a:t>
            </a:r>
            <a:r>
              <a:rPr lang="en-US" altLang="en-US" sz="2800" dirty="0" err="1" smtClean="0"/>
              <a:t>quận</a:t>
            </a:r>
            <a:r>
              <a:rPr lang="en-US" altLang="en-US" sz="2800" dirty="0" smtClean="0"/>
              <a:t> </a:t>
            </a:r>
            <a:r>
              <a:rPr lang="en-US" altLang="en-US" sz="2800" dirty="0" err="1" smtClean="0"/>
              <a:t>huyện</a:t>
            </a:r>
            <a:endParaRPr lang="en-US" altLang="en-US" sz="2800" dirty="0" smtClean="0"/>
          </a:p>
          <a:p>
            <a:pPr marL="382588" lvl="1" indent="193675"/>
            <a:r>
              <a:rPr lang="en-US" altLang="en-US" sz="2000" dirty="0" err="1" smtClean="0"/>
              <a:t>Thuận</a:t>
            </a:r>
            <a:r>
              <a:rPr lang="en-US" altLang="en-US" sz="2000" dirty="0" smtClean="0"/>
              <a:t> </a:t>
            </a:r>
            <a:r>
              <a:rPr lang="en-US" altLang="en-US" sz="2000" dirty="0" err="1" smtClean="0"/>
              <a:t>tiện</a:t>
            </a:r>
            <a:r>
              <a:rPr lang="en-US" altLang="en-US" sz="2000" dirty="0" smtClean="0"/>
              <a:t> </a:t>
            </a:r>
            <a:r>
              <a:rPr lang="en-US" altLang="en-US" sz="2000" dirty="0" err="1" smtClean="0"/>
              <a:t>về</a:t>
            </a:r>
            <a:r>
              <a:rPr lang="en-US" altLang="en-US" sz="2000" dirty="0" smtClean="0"/>
              <a:t> </a:t>
            </a:r>
            <a:r>
              <a:rPr lang="en-US" altLang="en-US" sz="2000" dirty="0" err="1" smtClean="0"/>
              <a:t>địa</a:t>
            </a:r>
            <a:r>
              <a:rPr lang="en-US" altLang="en-US" sz="2000" dirty="0" smtClean="0"/>
              <a:t> </a:t>
            </a:r>
            <a:r>
              <a:rPr lang="en-US" altLang="en-US" sz="2000" dirty="0" err="1" smtClean="0"/>
              <a:t>lý</a:t>
            </a:r>
            <a:r>
              <a:rPr lang="en-US" altLang="en-US" sz="2000" dirty="0" smtClean="0"/>
              <a:t>, di </a:t>
            </a:r>
            <a:r>
              <a:rPr lang="en-US" altLang="en-US" sz="2000" dirty="0" err="1" smtClean="0"/>
              <a:t>chuyển</a:t>
            </a:r>
            <a:r>
              <a:rPr lang="en-US" altLang="en-US" sz="2000" dirty="0" smtClean="0"/>
              <a:t> </a:t>
            </a:r>
            <a:r>
              <a:rPr lang="en-US" altLang="en-US" sz="2000" dirty="0" err="1" smtClean="0"/>
              <a:t>gần</a:t>
            </a:r>
            <a:r>
              <a:rPr lang="en-US" altLang="en-US" sz="2000" dirty="0" smtClean="0"/>
              <a:t> </a:t>
            </a:r>
            <a:r>
              <a:rPr lang="en-US" altLang="en-US" sz="2000" dirty="0" err="1" smtClean="0"/>
              <a:t>nhà</a:t>
            </a:r>
            <a:r>
              <a:rPr lang="en-US" altLang="en-US" sz="2000" dirty="0" smtClean="0"/>
              <a:t>.</a:t>
            </a:r>
          </a:p>
          <a:p>
            <a:pPr marL="382588" lvl="1" indent="193675"/>
            <a:r>
              <a:rPr lang="en-US" altLang="en-US" sz="2000" dirty="0" smtClean="0"/>
              <a:t> BHYT chi </a:t>
            </a:r>
            <a:r>
              <a:rPr lang="en-US" altLang="en-US" sz="2000" dirty="0" err="1" smtClean="0"/>
              <a:t>trả</a:t>
            </a:r>
            <a:r>
              <a:rPr lang="en-US" altLang="en-US" sz="2000" dirty="0" smtClean="0"/>
              <a:t>.</a:t>
            </a:r>
          </a:p>
          <a:p>
            <a:pPr marL="382588" lvl="1" indent="193675"/>
            <a:r>
              <a:rPr lang="en-US" altLang="en-US" sz="2000" dirty="0"/>
              <a:t> </a:t>
            </a:r>
            <a:r>
              <a:rPr lang="en-US" altLang="en-US" sz="2000" dirty="0" err="1" smtClean="0"/>
              <a:t>Giúp</a:t>
            </a:r>
            <a:r>
              <a:rPr lang="en-US" altLang="en-US" sz="2000" dirty="0" smtClean="0"/>
              <a:t> </a:t>
            </a:r>
            <a:r>
              <a:rPr lang="en-US" altLang="en-US" sz="2000" dirty="0" err="1" smtClean="0"/>
              <a:t>tăng</a:t>
            </a:r>
            <a:r>
              <a:rPr lang="en-US" altLang="en-US" sz="2000" dirty="0" smtClean="0"/>
              <a:t> </a:t>
            </a:r>
            <a:r>
              <a:rPr lang="en-US" altLang="en-US" sz="2000" dirty="0" err="1" smtClean="0"/>
              <a:t>tuân</a:t>
            </a:r>
            <a:r>
              <a:rPr lang="en-US" altLang="en-US" sz="2000" dirty="0" smtClean="0"/>
              <a:t> </a:t>
            </a:r>
            <a:r>
              <a:rPr lang="en-US" altLang="en-US" sz="2000" dirty="0" err="1" smtClean="0"/>
              <a:t>thủ</a:t>
            </a:r>
            <a:r>
              <a:rPr lang="en-US" altLang="en-US" sz="2000" dirty="0" smtClean="0"/>
              <a:t> </a:t>
            </a:r>
            <a:r>
              <a:rPr lang="en-US" altLang="en-US" sz="2000" dirty="0" err="1" smtClean="0"/>
              <a:t>điều</a:t>
            </a:r>
            <a:r>
              <a:rPr lang="en-US" altLang="en-US" sz="2000" dirty="0" smtClean="0"/>
              <a:t> </a:t>
            </a:r>
            <a:r>
              <a:rPr lang="en-US" altLang="en-US" sz="2000" dirty="0" err="1" smtClean="0"/>
              <a:t>trị</a:t>
            </a:r>
            <a:r>
              <a:rPr lang="en-US" altLang="en-US" sz="2000" dirty="0" smtClean="0"/>
              <a:t>.</a:t>
            </a:r>
          </a:p>
          <a:p>
            <a:pPr marL="382588" lvl="1" indent="193675"/>
            <a:r>
              <a:rPr lang="en-US" altLang="en-US" sz="2000" dirty="0"/>
              <a:t> </a:t>
            </a:r>
            <a:r>
              <a:rPr lang="en-US" altLang="en-US" sz="2000" dirty="0" smtClean="0"/>
              <a:t>Chi </a:t>
            </a:r>
            <a:r>
              <a:rPr lang="en-US" altLang="en-US" sz="2000" dirty="0" err="1" smtClean="0"/>
              <a:t>phí</a:t>
            </a:r>
            <a:r>
              <a:rPr lang="en-US" altLang="en-US" sz="2000" dirty="0" smtClean="0"/>
              <a:t> </a:t>
            </a:r>
            <a:r>
              <a:rPr lang="en-US" altLang="en-US" sz="2000" dirty="0" err="1" smtClean="0"/>
              <a:t>thấp</a:t>
            </a:r>
            <a:r>
              <a:rPr lang="en-US" altLang="en-US" sz="2000" dirty="0" smtClean="0"/>
              <a:t>.</a:t>
            </a:r>
          </a:p>
          <a:p>
            <a:pPr marL="382588" lvl="1" indent="193675"/>
            <a:r>
              <a:rPr lang="en-US" altLang="en-US" sz="2000" dirty="0"/>
              <a:t> </a:t>
            </a:r>
            <a:r>
              <a:rPr lang="en-US" altLang="en-US" sz="2000" dirty="0" err="1" smtClean="0"/>
              <a:t>Kết</a:t>
            </a:r>
            <a:r>
              <a:rPr lang="en-US" altLang="en-US" sz="2000" dirty="0" smtClean="0"/>
              <a:t> </a:t>
            </a:r>
            <a:r>
              <a:rPr lang="en-US" altLang="en-US" sz="2000" dirty="0" err="1" smtClean="0"/>
              <a:t>hợp</a:t>
            </a:r>
            <a:r>
              <a:rPr lang="en-US" altLang="en-US" sz="2000" dirty="0" smtClean="0"/>
              <a:t> </a:t>
            </a:r>
            <a:r>
              <a:rPr lang="en-US" altLang="en-US" sz="2000" dirty="0" err="1" smtClean="0"/>
              <a:t>với</a:t>
            </a:r>
            <a:r>
              <a:rPr lang="en-US" altLang="en-US" sz="2000" dirty="0" smtClean="0"/>
              <a:t> </a:t>
            </a:r>
            <a:r>
              <a:rPr lang="en-US" altLang="en-US" sz="2000" dirty="0" err="1" smtClean="0"/>
              <a:t>điều</a:t>
            </a:r>
            <a:r>
              <a:rPr lang="en-US" altLang="en-US" sz="2000" dirty="0" smtClean="0"/>
              <a:t> </a:t>
            </a:r>
            <a:r>
              <a:rPr lang="en-US" altLang="en-US" sz="2000" dirty="0" err="1" smtClean="0"/>
              <a:t>trị</a:t>
            </a:r>
            <a:r>
              <a:rPr lang="en-US" altLang="en-US" sz="2000" dirty="0" smtClean="0"/>
              <a:t> </a:t>
            </a:r>
            <a:r>
              <a:rPr lang="en-US" altLang="en-US" sz="2000" dirty="0" err="1" smtClean="0"/>
              <a:t>dùng</a:t>
            </a:r>
            <a:r>
              <a:rPr lang="en-US" altLang="en-US" sz="2000" dirty="0" smtClean="0"/>
              <a:t> </a:t>
            </a:r>
            <a:r>
              <a:rPr lang="en-US" altLang="en-US" sz="2000" dirty="0" err="1" smtClean="0"/>
              <a:t>thuốc</a:t>
            </a:r>
            <a:r>
              <a:rPr lang="en-US" altLang="en-US" sz="2000" dirty="0" smtClean="0"/>
              <a:t>.</a:t>
            </a:r>
          </a:p>
          <a:p>
            <a:pPr marL="382588" lvl="1" indent="193675"/>
            <a:r>
              <a:rPr lang="en-US" altLang="en-US" sz="2000" dirty="0" smtClean="0"/>
              <a:t> </a:t>
            </a:r>
            <a:r>
              <a:rPr lang="en-US" altLang="en-US" sz="2000" dirty="0" err="1" smtClean="0"/>
              <a:t>Chưa</a:t>
            </a:r>
            <a:r>
              <a:rPr lang="en-US" altLang="en-US" sz="2000" dirty="0" smtClean="0"/>
              <a:t> </a:t>
            </a:r>
            <a:r>
              <a:rPr lang="en-US" altLang="en-US" sz="2000" dirty="0" err="1" smtClean="0"/>
              <a:t>được</a:t>
            </a:r>
            <a:r>
              <a:rPr lang="en-US" altLang="en-US" sz="2000" dirty="0" smtClean="0"/>
              <a:t> </a:t>
            </a:r>
            <a:r>
              <a:rPr lang="en-US" altLang="en-US" sz="2000" dirty="0" err="1" smtClean="0"/>
              <a:t>triển</a:t>
            </a:r>
            <a:r>
              <a:rPr lang="en-US" altLang="en-US" sz="2000" dirty="0" smtClean="0"/>
              <a:t> </a:t>
            </a:r>
            <a:r>
              <a:rPr lang="en-US" altLang="en-US" sz="2000" dirty="0" err="1" smtClean="0"/>
              <a:t>khai</a:t>
            </a:r>
            <a:r>
              <a:rPr lang="en-US" altLang="en-US" sz="2000" dirty="0" smtClean="0"/>
              <a:t> </a:t>
            </a:r>
            <a:r>
              <a:rPr lang="en-US" altLang="en-US" sz="2000" dirty="0" err="1" smtClean="0"/>
              <a:t>rộng</a:t>
            </a:r>
            <a:r>
              <a:rPr lang="en-US" altLang="en-US" sz="2000" dirty="0" smtClean="0"/>
              <a:t> </a:t>
            </a:r>
            <a:r>
              <a:rPr lang="en-US" altLang="en-US" sz="2000" dirty="0" err="1" smtClean="0"/>
              <a:t>rãi</a:t>
            </a:r>
            <a:r>
              <a:rPr lang="en-US" altLang="en-US" sz="2000" dirty="0" smtClean="0"/>
              <a:t>.</a:t>
            </a:r>
          </a:p>
          <a:p>
            <a:pPr marL="382588" lvl="1" indent="193675"/>
            <a:r>
              <a:rPr lang="en-US" altLang="en-US" sz="2000" dirty="0"/>
              <a:t> </a:t>
            </a:r>
            <a:r>
              <a:rPr lang="en-US" altLang="en-US" sz="2000" dirty="0" err="1" smtClean="0"/>
              <a:t>Đơn</a:t>
            </a:r>
            <a:r>
              <a:rPr lang="en-US" altLang="en-US" sz="2000" dirty="0" smtClean="0"/>
              <a:t> </a:t>
            </a:r>
            <a:r>
              <a:rPr lang="en-US" altLang="en-US" sz="2000" dirty="0" err="1" smtClean="0"/>
              <a:t>vị</a:t>
            </a:r>
            <a:r>
              <a:rPr lang="en-US" altLang="en-US" sz="2000" dirty="0" smtClean="0"/>
              <a:t> </a:t>
            </a:r>
            <a:r>
              <a:rPr lang="en-US" altLang="en-US" sz="2000" dirty="0" err="1" smtClean="0"/>
              <a:t>đang</a:t>
            </a:r>
            <a:r>
              <a:rPr lang="en-US" altLang="en-US" sz="2000" dirty="0" smtClean="0"/>
              <a:t> </a:t>
            </a:r>
            <a:r>
              <a:rPr lang="en-US" altLang="en-US" sz="2000" dirty="0" err="1" smtClean="0"/>
              <a:t>triển</a:t>
            </a:r>
            <a:r>
              <a:rPr lang="en-US" altLang="en-US" sz="2000" dirty="0" smtClean="0"/>
              <a:t> </a:t>
            </a:r>
            <a:r>
              <a:rPr lang="en-US" altLang="en-US" sz="2000" dirty="0" err="1" smtClean="0"/>
              <a:t>khai</a:t>
            </a:r>
            <a:r>
              <a:rPr lang="en-US" altLang="en-US" sz="2000" dirty="0" smtClean="0"/>
              <a:t> </a:t>
            </a:r>
            <a:r>
              <a:rPr lang="en-US" altLang="en-US" sz="2000" dirty="0" err="1" smtClean="0"/>
              <a:t>tại</a:t>
            </a:r>
            <a:r>
              <a:rPr lang="en-US" altLang="en-US" sz="2000" dirty="0" smtClean="0"/>
              <a:t> TPHCM: BV </a:t>
            </a:r>
            <a:r>
              <a:rPr lang="en-US" altLang="en-US" sz="2000" dirty="0" err="1" smtClean="0"/>
              <a:t>quận</a:t>
            </a:r>
            <a:r>
              <a:rPr lang="en-US" altLang="en-US" sz="2000" dirty="0" smtClean="0"/>
              <a:t> 11</a:t>
            </a:r>
            <a:endParaRPr lang="en-US" altLang="en-US" dirty="0" smtClean="0"/>
          </a:p>
        </p:txBody>
      </p:sp>
      <p:pic>
        <p:nvPicPr>
          <p:cNvPr id="3" name="Picture 2"/>
          <p:cNvPicPr>
            <a:picLocks noChangeAspect="1"/>
          </p:cNvPicPr>
          <p:nvPr/>
        </p:nvPicPr>
        <p:blipFill>
          <a:blip r:embed="rId2"/>
          <a:stretch>
            <a:fillRect/>
          </a:stretch>
        </p:blipFill>
        <p:spPr>
          <a:xfrm>
            <a:off x="6361044" y="2256182"/>
            <a:ext cx="5754757" cy="3425666"/>
          </a:xfrm>
          <a:prstGeom prst="rect">
            <a:avLst/>
          </a:prstGeom>
        </p:spPr>
      </p:pic>
    </p:spTree>
    <p:extLst>
      <p:ext uri="{BB962C8B-B14F-4D97-AF65-F5344CB8AC3E}">
        <p14:creationId xmlns:p14="http://schemas.microsoft.com/office/powerpoint/2010/main" val="282050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KẾT LUẬN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34824" y="2585544"/>
            <a:ext cx="11178803" cy="3830087"/>
          </a:xfrm>
        </p:spPr>
        <p:txBody>
          <a:bodyPr/>
          <a:lstStyle/>
          <a:p>
            <a:pPr>
              <a:buFont typeface="Arial" panose="020B0604020202020204" pitchFamily="34" charset="0"/>
              <a:buChar char="•"/>
            </a:pPr>
            <a:r>
              <a:rPr lang="en-US" dirty="0" err="1"/>
              <a:t>Phục</a:t>
            </a:r>
            <a:r>
              <a:rPr lang="en-US" dirty="0"/>
              <a:t> </a:t>
            </a:r>
            <a:r>
              <a:rPr lang="en-US" dirty="0" err="1"/>
              <a:t>hồi</a:t>
            </a:r>
            <a:r>
              <a:rPr lang="en-US" dirty="0"/>
              <a:t> </a:t>
            </a:r>
            <a:r>
              <a:rPr lang="en-US" dirty="0" err="1"/>
              <a:t>chức</a:t>
            </a:r>
            <a:r>
              <a:rPr lang="en-US" dirty="0"/>
              <a:t> </a:t>
            </a:r>
            <a:r>
              <a:rPr lang="en-US" dirty="0" err="1"/>
              <a:t>năng</a:t>
            </a:r>
            <a:r>
              <a:rPr lang="en-US" dirty="0"/>
              <a:t> </a:t>
            </a:r>
            <a:r>
              <a:rPr lang="en-US" dirty="0" err="1"/>
              <a:t>hô</a:t>
            </a:r>
            <a:r>
              <a:rPr lang="en-US" dirty="0"/>
              <a:t> </a:t>
            </a:r>
            <a:r>
              <a:rPr lang="en-US" dirty="0" err="1"/>
              <a:t>hấp</a:t>
            </a:r>
            <a:r>
              <a:rPr lang="en-US" dirty="0"/>
              <a:t> </a:t>
            </a:r>
            <a:r>
              <a:rPr lang="en-US" dirty="0" err="1"/>
              <a:t>là</a:t>
            </a:r>
            <a:r>
              <a:rPr lang="en-US" dirty="0"/>
              <a:t> </a:t>
            </a:r>
            <a:r>
              <a:rPr lang="en-US" dirty="0" err="1"/>
              <a:t>biện</a:t>
            </a:r>
            <a:r>
              <a:rPr lang="en-US" dirty="0"/>
              <a:t> </a:t>
            </a:r>
            <a:r>
              <a:rPr lang="en-US" dirty="0" err="1"/>
              <a:t>pháp</a:t>
            </a:r>
            <a:r>
              <a:rPr lang="en-US" dirty="0"/>
              <a:t> </a:t>
            </a:r>
            <a:r>
              <a:rPr lang="en-US" dirty="0" err="1"/>
              <a:t>điều</a:t>
            </a:r>
            <a:r>
              <a:rPr lang="en-US" dirty="0"/>
              <a:t> </a:t>
            </a:r>
            <a:r>
              <a:rPr lang="en-US" dirty="0" err="1"/>
              <a:t>trị</a:t>
            </a:r>
            <a:r>
              <a:rPr lang="en-US" dirty="0"/>
              <a:t> </a:t>
            </a:r>
            <a:r>
              <a:rPr lang="en-US" dirty="0" err="1"/>
              <a:t>hữu</a:t>
            </a:r>
            <a:r>
              <a:rPr lang="en-US" dirty="0"/>
              <a:t> </a:t>
            </a:r>
            <a:r>
              <a:rPr lang="en-US" dirty="0" err="1"/>
              <a:t>hiệu</a:t>
            </a:r>
            <a:r>
              <a:rPr lang="en-US" dirty="0"/>
              <a:t> </a:t>
            </a:r>
            <a:r>
              <a:rPr lang="en-US" dirty="0" err="1"/>
              <a:t>tình</a:t>
            </a:r>
            <a:r>
              <a:rPr lang="en-US" dirty="0"/>
              <a:t> </a:t>
            </a:r>
            <a:r>
              <a:rPr lang="en-US" dirty="0" err="1"/>
              <a:t>trạng</a:t>
            </a:r>
            <a:r>
              <a:rPr lang="en-US" dirty="0"/>
              <a:t> </a:t>
            </a:r>
            <a:r>
              <a:rPr lang="en-US" dirty="0" err="1"/>
              <a:t>khó</a:t>
            </a:r>
            <a:r>
              <a:rPr lang="en-US" dirty="0"/>
              <a:t> </a:t>
            </a:r>
            <a:r>
              <a:rPr lang="en-US" dirty="0" err="1"/>
              <a:t>thở</a:t>
            </a:r>
            <a:r>
              <a:rPr lang="en-US" dirty="0"/>
              <a:t> </a:t>
            </a:r>
            <a:r>
              <a:rPr lang="en-US" dirty="0" err="1"/>
              <a:t>và</a:t>
            </a:r>
            <a:r>
              <a:rPr lang="en-US" dirty="0"/>
              <a:t> </a:t>
            </a:r>
            <a:r>
              <a:rPr lang="en-US" dirty="0" err="1"/>
              <a:t>giảm</a:t>
            </a:r>
            <a:r>
              <a:rPr lang="en-US" dirty="0"/>
              <a:t> </a:t>
            </a:r>
            <a:r>
              <a:rPr lang="en-US" dirty="0" err="1"/>
              <a:t>khả</a:t>
            </a:r>
            <a:r>
              <a:rPr lang="en-US" dirty="0"/>
              <a:t> </a:t>
            </a:r>
            <a:r>
              <a:rPr lang="en-US" dirty="0" err="1"/>
              <a:t>năng</a:t>
            </a:r>
            <a:r>
              <a:rPr lang="en-US" dirty="0"/>
              <a:t> </a:t>
            </a:r>
            <a:r>
              <a:rPr lang="en-US" dirty="0" err="1"/>
              <a:t>gắng</a:t>
            </a:r>
            <a:r>
              <a:rPr lang="en-US" dirty="0"/>
              <a:t> </a:t>
            </a:r>
            <a:r>
              <a:rPr lang="en-US" dirty="0" err="1"/>
              <a:t>sức</a:t>
            </a:r>
            <a:r>
              <a:rPr lang="en-US" dirty="0"/>
              <a:t> ở </a:t>
            </a:r>
            <a:r>
              <a:rPr lang="en-US" dirty="0" err="1"/>
              <a:t>bệnh</a:t>
            </a:r>
            <a:r>
              <a:rPr lang="en-US" dirty="0"/>
              <a:t> </a:t>
            </a:r>
            <a:r>
              <a:rPr lang="en-US" dirty="0" err="1"/>
              <a:t>nhân</a:t>
            </a:r>
            <a:r>
              <a:rPr lang="en-US" dirty="0"/>
              <a:t> COPD, </a:t>
            </a:r>
            <a:r>
              <a:rPr lang="en-US" dirty="0" err="1"/>
              <a:t>nên</a:t>
            </a:r>
            <a:r>
              <a:rPr lang="en-US" dirty="0"/>
              <a:t> </a:t>
            </a:r>
            <a:r>
              <a:rPr lang="en-US" dirty="0" err="1"/>
              <a:t>kết</a:t>
            </a:r>
            <a:r>
              <a:rPr lang="en-US" dirty="0"/>
              <a:t> </a:t>
            </a:r>
            <a:r>
              <a:rPr lang="en-US" dirty="0" err="1"/>
              <a:t>hợp</a:t>
            </a:r>
            <a:r>
              <a:rPr lang="en-US" dirty="0"/>
              <a:t> </a:t>
            </a:r>
            <a:r>
              <a:rPr lang="en-US" dirty="0" err="1"/>
              <a:t>với</a:t>
            </a:r>
            <a:r>
              <a:rPr lang="en-US" dirty="0"/>
              <a:t> </a:t>
            </a:r>
            <a:r>
              <a:rPr lang="en-US" dirty="0" err="1"/>
              <a:t>thuốc</a:t>
            </a:r>
            <a:r>
              <a:rPr lang="en-US" dirty="0"/>
              <a:t> </a:t>
            </a:r>
            <a:r>
              <a:rPr lang="en-US" dirty="0" err="1"/>
              <a:t>giãn</a:t>
            </a:r>
            <a:r>
              <a:rPr lang="en-US" dirty="0"/>
              <a:t> </a:t>
            </a:r>
            <a:r>
              <a:rPr lang="en-US" dirty="0" err="1"/>
              <a:t>phế</a:t>
            </a:r>
            <a:r>
              <a:rPr lang="en-US" dirty="0"/>
              <a:t> </a:t>
            </a:r>
            <a:r>
              <a:rPr lang="en-US" dirty="0" err="1"/>
              <a:t>quản</a:t>
            </a:r>
            <a:r>
              <a:rPr lang="en-US" dirty="0"/>
              <a:t> </a:t>
            </a:r>
            <a:r>
              <a:rPr lang="en-US" dirty="0" err="1"/>
              <a:t>nhằm</a:t>
            </a:r>
            <a:r>
              <a:rPr lang="en-US" dirty="0"/>
              <a:t> </a:t>
            </a:r>
            <a:r>
              <a:rPr lang="en-US" dirty="0" err="1"/>
              <a:t>tăng</a:t>
            </a:r>
            <a:r>
              <a:rPr lang="en-US" dirty="0"/>
              <a:t> </a:t>
            </a:r>
            <a:r>
              <a:rPr lang="en-US" dirty="0" err="1"/>
              <a:t>hiệu</a:t>
            </a:r>
            <a:r>
              <a:rPr lang="en-US" dirty="0"/>
              <a:t> </a:t>
            </a:r>
            <a:r>
              <a:rPr lang="en-US" dirty="0" err="1"/>
              <a:t>quả</a:t>
            </a:r>
            <a:r>
              <a:rPr lang="en-US" dirty="0"/>
              <a:t>.</a:t>
            </a:r>
          </a:p>
          <a:p>
            <a:pPr>
              <a:buFont typeface="Arial" panose="020B0604020202020204" pitchFamily="34" charset="0"/>
              <a:buChar char="•"/>
            </a:pPr>
            <a:r>
              <a:rPr lang="en-US" dirty="0" err="1"/>
              <a:t>Tập</a:t>
            </a:r>
            <a:r>
              <a:rPr lang="en-US" dirty="0"/>
              <a:t> </a:t>
            </a:r>
            <a:r>
              <a:rPr lang="en-US" dirty="0" err="1"/>
              <a:t>vận</a:t>
            </a:r>
            <a:r>
              <a:rPr lang="en-US" dirty="0"/>
              <a:t> </a:t>
            </a:r>
            <a:r>
              <a:rPr lang="en-US" dirty="0" err="1"/>
              <a:t>động</a:t>
            </a:r>
            <a:r>
              <a:rPr lang="en-US" dirty="0"/>
              <a:t> </a:t>
            </a:r>
            <a:r>
              <a:rPr lang="en-US" dirty="0" err="1"/>
              <a:t>là</a:t>
            </a:r>
            <a:r>
              <a:rPr lang="en-US" dirty="0"/>
              <a:t> </a:t>
            </a:r>
            <a:r>
              <a:rPr lang="en-US" dirty="0" err="1"/>
              <a:t>thành</a:t>
            </a:r>
            <a:r>
              <a:rPr lang="en-US" dirty="0"/>
              <a:t> </a:t>
            </a:r>
            <a:r>
              <a:rPr lang="en-US" dirty="0" err="1"/>
              <a:t>phần</a:t>
            </a:r>
            <a:r>
              <a:rPr lang="en-US" dirty="0"/>
              <a:t> </a:t>
            </a:r>
            <a:r>
              <a:rPr lang="en-US" dirty="0" err="1"/>
              <a:t>cốt</a:t>
            </a:r>
            <a:r>
              <a:rPr lang="en-US" dirty="0"/>
              <a:t> </a:t>
            </a:r>
            <a:r>
              <a:rPr lang="en-US" dirty="0" err="1"/>
              <a:t>lõi</a:t>
            </a:r>
            <a:r>
              <a:rPr lang="en-US" dirty="0"/>
              <a:t> </a:t>
            </a:r>
            <a:r>
              <a:rPr lang="en-US" dirty="0" err="1"/>
              <a:t>của</a:t>
            </a:r>
            <a:r>
              <a:rPr lang="en-US" dirty="0"/>
              <a:t> </a:t>
            </a:r>
            <a:r>
              <a:rPr lang="en-US" dirty="0" err="1"/>
              <a:t>chương</a:t>
            </a:r>
            <a:r>
              <a:rPr lang="en-US" dirty="0"/>
              <a:t> </a:t>
            </a:r>
            <a:r>
              <a:rPr lang="en-US" dirty="0" err="1"/>
              <a:t>trình</a:t>
            </a:r>
            <a:r>
              <a:rPr lang="en-US" dirty="0"/>
              <a:t> PHCNHH, </a:t>
            </a:r>
            <a:r>
              <a:rPr lang="en-US" dirty="0" err="1"/>
              <a:t>bao</a:t>
            </a:r>
            <a:r>
              <a:rPr lang="en-US" dirty="0"/>
              <a:t> </a:t>
            </a:r>
            <a:r>
              <a:rPr lang="en-US" dirty="0" err="1"/>
              <a:t>gồm</a:t>
            </a:r>
            <a:r>
              <a:rPr lang="en-US" dirty="0"/>
              <a:t> </a:t>
            </a:r>
            <a:r>
              <a:rPr lang="en-US" dirty="0" err="1"/>
              <a:t>tập</a:t>
            </a:r>
            <a:r>
              <a:rPr lang="en-US" dirty="0"/>
              <a:t> </a:t>
            </a:r>
            <a:r>
              <a:rPr lang="en-US" dirty="0" err="1"/>
              <a:t>sức</a:t>
            </a:r>
            <a:r>
              <a:rPr lang="en-US" dirty="0"/>
              <a:t> </a:t>
            </a:r>
            <a:r>
              <a:rPr lang="en-US" dirty="0" err="1"/>
              <a:t>bền</a:t>
            </a:r>
            <a:r>
              <a:rPr lang="en-US" dirty="0"/>
              <a:t>, </a:t>
            </a:r>
            <a:r>
              <a:rPr lang="en-US" dirty="0" err="1"/>
              <a:t>tập</a:t>
            </a:r>
            <a:r>
              <a:rPr lang="en-US" dirty="0"/>
              <a:t> </a:t>
            </a:r>
            <a:r>
              <a:rPr lang="en-US" dirty="0" err="1"/>
              <a:t>sức</a:t>
            </a:r>
            <a:r>
              <a:rPr lang="en-US" dirty="0"/>
              <a:t> </a:t>
            </a:r>
            <a:r>
              <a:rPr lang="en-US" dirty="0" err="1"/>
              <a:t>cơ</a:t>
            </a:r>
            <a:r>
              <a:rPr lang="en-US" dirty="0"/>
              <a:t>, </a:t>
            </a:r>
            <a:r>
              <a:rPr lang="en-US" dirty="0" err="1"/>
              <a:t>tập</a:t>
            </a:r>
            <a:r>
              <a:rPr lang="en-US" dirty="0"/>
              <a:t> </a:t>
            </a:r>
            <a:r>
              <a:rPr lang="en-US" dirty="0" err="1"/>
              <a:t>cơ</a:t>
            </a:r>
            <a:r>
              <a:rPr lang="en-US" dirty="0"/>
              <a:t> </a:t>
            </a:r>
            <a:r>
              <a:rPr lang="en-US" dirty="0" err="1"/>
              <a:t>hô</a:t>
            </a:r>
            <a:r>
              <a:rPr lang="en-US" dirty="0"/>
              <a:t> </a:t>
            </a:r>
            <a:r>
              <a:rPr lang="en-US" dirty="0" err="1"/>
              <a:t>hấp</a:t>
            </a:r>
            <a:r>
              <a:rPr lang="en-US" dirty="0"/>
              <a:t> </a:t>
            </a:r>
            <a:r>
              <a:rPr lang="en-US" dirty="0" err="1"/>
              <a:t>với</a:t>
            </a:r>
            <a:r>
              <a:rPr lang="en-US" dirty="0"/>
              <a:t> </a:t>
            </a:r>
            <a:r>
              <a:rPr lang="en-US" dirty="0" err="1"/>
              <a:t>nhiều</a:t>
            </a:r>
            <a:r>
              <a:rPr lang="en-US" dirty="0"/>
              <a:t> </a:t>
            </a:r>
            <a:r>
              <a:rPr lang="en-US" dirty="0" err="1"/>
              <a:t>hình</a:t>
            </a:r>
            <a:r>
              <a:rPr lang="en-US" dirty="0"/>
              <a:t> </a:t>
            </a:r>
            <a:r>
              <a:rPr lang="en-US" dirty="0" err="1"/>
              <a:t>thức</a:t>
            </a:r>
            <a:r>
              <a:rPr lang="en-US" dirty="0"/>
              <a:t> </a:t>
            </a:r>
            <a:r>
              <a:rPr lang="en-US" dirty="0" err="1"/>
              <a:t>khác</a:t>
            </a:r>
            <a:r>
              <a:rPr lang="en-US" dirty="0"/>
              <a:t> </a:t>
            </a:r>
            <a:r>
              <a:rPr lang="en-US" dirty="0" err="1"/>
              <a:t>nhau</a:t>
            </a:r>
            <a:r>
              <a:rPr lang="en-US" dirty="0"/>
              <a:t> </a:t>
            </a:r>
            <a:r>
              <a:rPr lang="en-US" dirty="0" err="1"/>
              <a:t>và</a:t>
            </a:r>
            <a:r>
              <a:rPr lang="en-US" dirty="0"/>
              <a:t> </a:t>
            </a:r>
            <a:r>
              <a:rPr lang="en-US" dirty="0" err="1"/>
              <a:t>xây</a:t>
            </a:r>
            <a:r>
              <a:rPr lang="en-US" dirty="0"/>
              <a:t> </a:t>
            </a:r>
            <a:r>
              <a:rPr lang="en-US" dirty="0" err="1"/>
              <a:t>dựng</a:t>
            </a:r>
            <a:r>
              <a:rPr lang="en-US" dirty="0"/>
              <a:t> </a:t>
            </a:r>
            <a:r>
              <a:rPr lang="en-US" dirty="0" err="1"/>
              <a:t>cá</a:t>
            </a:r>
            <a:r>
              <a:rPr lang="en-US" dirty="0"/>
              <a:t> </a:t>
            </a:r>
            <a:r>
              <a:rPr lang="en-US" dirty="0" err="1"/>
              <a:t>thể</a:t>
            </a:r>
            <a:r>
              <a:rPr lang="en-US" dirty="0"/>
              <a:t> </a:t>
            </a:r>
            <a:r>
              <a:rPr lang="en-US" dirty="0" err="1"/>
              <a:t>hóa</a:t>
            </a:r>
            <a:r>
              <a:rPr lang="en-US" dirty="0"/>
              <a:t> </a:t>
            </a:r>
            <a:r>
              <a:rPr lang="en-US" dirty="0" err="1"/>
              <a:t>cho</a:t>
            </a:r>
            <a:r>
              <a:rPr lang="en-US" dirty="0"/>
              <a:t> </a:t>
            </a:r>
            <a:r>
              <a:rPr lang="en-US" dirty="0" err="1"/>
              <a:t>từng</a:t>
            </a:r>
            <a:r>
              <a:rPr lang="en-US" dirty="0"/>
              <a:t> </a:t>
            </a:r>
            <a:r>
              <a:rPr lang="en-US" dirty="0" err="1"/>
              <a:t>người</a:t>
            </a:r>
            <a:r>
              <a:rPr lang="en-US" dirty="0"/>
              <a:t> </a:t>
            </a:r>
            <a:r>
              <a:rPr lang="en-US" dirty="0" err="1"/>
              <a:t>bệnh</a:t>
            </a:r>
            <a:r>
              <a:rPr lang="en-US" dirty="0"/>
              <a:t>.</a:t>
            </a:r>
          </a:p>
          <a:p>
            <a:endParaRPr lang="en-US" dirty="0"/>
          </a:p>
        </p:txBody>
      </p:sp>
      <p:pic>
        <p:nvPicPr>
          <p:cNvPr id="4" name="Picture 2" descr="Káº¿t quáº£ hÃ¬nh áº£nh cho pulmonary rehabilit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8676" y="119335"/>
            <a:ext cx="3514943" cy="234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39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1371600"/>
            <a:ext cx="3655283" cy="1323439"/>
          </a:xfrm>
          <a:prstGeom prst="rect">
            <a:avLst/>
          </a:prstGeom>
          <a:noFill/>
        </p:spPr>
        <p:txBody>
          <a:bodyPr wrap="square" rtlCol="0">
            <a:spAutoFit/>
          </a:bodyPr>
          <a:lstStyle/>
          <a:p>
            <a:r>
              <a:rPr lang="en-US" sz="4000" b="1" dirty="0" smtClean="0">
                <a:solidFill>
                  <a:prstClr val="black"/>
                </a:solidFill>
              </a:rPr>
              <a:t>COPD</a:t>
            </a:r>
          </a:p>
          <a:p>
            <a:r>
              <a:rPr lang="en-US" sz="4000" b="1" dirty="0" smtClean="0">
                <a:solidFill>
                  <a:prstClr val="black"/>
                </a:solidFill>
              </a:rPr>
              <a:t>Development</a:t>
            </a:r>
          </a:p>
        </p:txBody>
      </p:sp>
      <p:sp>
        <p:nvSpPr>
          <p:cNvPr id="7" name="TextBox 6"/>
          <p:cNvSpPr txBox="1"/>
          <p:nvPr/>
        </p:nvSpPr>
        <p:spPr>
          <a:xfrm>
            <a:off x="3261526" y="446728"/>
            <a:ext cx="5476129" cy="1015663"/>
          </a:xfrm>
          <a:prstGeom prst="rect">
            <a:avLst/>
          </a:prstGeom>
          <a:ln w="19050">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smtClean="0">
                <a:solidFill>
                  <a:prstClr val="black"/>
                </a:solidFill>
              </a:rPr>
              <a:t>NGUYÊN NHÂN</a:t>
            </a:r>
          </a:p>
          <a:p>
            <a:r>
              <a:rPr lang="en-US" b="1" dirty="0" smtClean="0">
                <a:solidFill>
                  <a:prstClr val="black"/>
                </a:solidFill>
              </a:rPr>
              <a:t>	- </a:t>
            </a:r>
            <a:r>
              <a:rPr lang="en-US" b="1" dirty="0" err="1" smtClean="0">
                <a:solidFill>
                  <a:prstClr val="black"/>
                </a:solidFill>
              </a:rPr>
              <a:t>Môi</a:t>
            </a:r>
            <a:r>
              <a:rPr lang="en-US" b="1" dirty="0" smtClean="0">
                <a:solidFill>
                  <a:prstClr val="black"/>
                </a:solidFill>
              </a:rPr>
              <a:t> trường </a:t>
            </a:r>
            <a:r>
              <a:rPr lang="en-US" dirty="0" smtClean="0">
                <a:solidFill>
                  <a:prstClr val="black"/>
                </a:solidFill>
              </a:rPr>
              <a:t>(HTL và ô </a:t>
            </a:r>
            <a:r>
              <a:rPr lang="en-US" dirty="0" err="1" smtClean="0">
                <a:solidFill>
                  <a:prstClr val="black"/>
                </a:solidFill>
              </a:rPr>
              <a:t>nhiễm</a:t>
            </a:r>
            <a:r>
              <a:rPr lang="en-US" dirty="0" smtClean="0">
                <a:solidFill>
                  <a:prstClr val="black"/>
                </a:solidFill>
              </a:rPr>
              <a:t>)</a:t>
            </a:r>
          </a:p>
          <a:p>
            <a:r>
              <a:rPr lang="en-US" dirty="0">
                <a:solidFill>
                  <a:prstClr val="black"/>
                </a:solidFill>
              </a:rPr>
              <a:t>	</a:t>
            </a:r>
            <a:r>
              <a:rPr lang="en-US" dirty="0" smtClean="0">
                <a:solidFill>
                  <a:prstClr val="black"/>
                </a:solidFill>
              </a:rPr>
              <a:t>- </a:t>
            </a:r>
            <a:r>
              <a:rPr lang="en-US" b="1" dirty="0" err="1" smtClean="0">
                <a:solidFill>
                  <a:prstClr val="black"/>
                </a:solidFill>
              </a:rPr>
              <a:t>Yếu</a:t>
            </a:r>
            <a:r>
              <a:rPr lang="en-US" b="1" dirty="0" smtClean="0">
                <a:solidFill>
                  <a:prstClr val="black"/>
                </a:solidFill>
              </a:rPr>
              <a:t> </a:t>
            </a:r>
            <a:r>
              <a:rPr lang="en-US" b="1" dirty="0" err="1" smtClean="0">
                <a:solidFill>
                  <a:prstClr val="black"/>
                </a:solidFill>
              </a:rPr>
              <a:t>tố</a:t>
            </a:r>
            <a:r>
              <a:rPr lang="en-US" b="1" dirty="0" smtClean="0">
                <a:solidFill>
                  <a:prstClr val="black"/>
                </a:solidFill>
              </a:rPr>
              <a:t> </a:t>
            </a:r>
            <a:r>
              <a:rPr lang="en-US" b="1" dirty="0" err="1" smtClean="0">
                <a:solidFill>
                  <a:prstClr val="black"/>
                </a:solidFill>
              </a:rPr>
              <a:t>chủ</a:t>
            </a:r>
            <a:r>
              <a:rPr lang="en-US" b="1" dirty="0" smtClean="0">
                <a:solidFill>
                  <a:prstClr val="black"/>
                </a:solidFill>
              </a:rPr>
              <a:t> </a:t>
            </a:r>
            <a:r>
              <a:rPr lang="en-US" b="1" dirty="0" err="1" smtClean="0">
                <a:solidFill>
                  <a:prstClr val="black"/>
                </a:solidFill>
              </a:rPr>
              <a:t>thể</a:t>
            </a:r>
            <a:r>
              <a:rPr lang="en-US" b="1" dirty="0" smtClean="0">
                <a:solidFill>
                  <a:prstClr val="black"/>
                </a:solidFill>
              </a:rPr>
              <a:t> </a:t>
            </a:r>
            <a:r>
              <a:rPr lang="en-US" dirty="0" smtClean="0">
                <a:solidFill>
                  <a:prstClr val="black"/>
                </a:solidFill>
              </a:rPr>
              <a:t>(Host factors)</a:t>
            </a:r>
            <a:endParaRPr lang="en-US" b="1" dirty="0">
              <a:solidFill>
                <a:prstClr val="black"/>
              </a:solidFill>
            </a:endParaRPr>
          </a:p>
        </p:txBody>
      </p:sp>
      <p:sp>
        <p:nvSpPr>
          <p:cNvPr id="8" name="TextBox 7"/>
          <p:cNvSpPr txBox="1"/>
          <p:nvPr/>
        </p:nvSpPr>
        <p:spPr>
          <a:xfrm>
            <a:off x="4437491" y="1571607"/>
            <a:ext cx="3124200" cy="1569660"/>
          </a:xfrm>
          <a:prstGeom prst="rect">
            <a:avLst/>
          </a:prstGeom>
          <a:ln w="19050">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smtClean="0">
                <a:solidFill>
                  <a:prstClr val="black"/>
                </a:solidFill>
              </a:rPr>
              <a:t>SINH BỆNH HỌC</a:t>
            </a:r>
          </a:p>
          <a:p>
            <a:pPr algn="ctr"/>
            <a:r>
              <a:rPr lang="en-US" dirty="0" smtClean="0">
                <a:solidFill>
                  <a:prstClr val="black"/>
                </a:solidFill>
              </a:rPr>
              <a:t>Stress oxy hóa</a:t>
            </a:r>
          </a:p>
          <a:p>
            <a:pPr algn="ctr"/>
            <a:r>
              <a:rPr lang="en-US" dirty="0" smtClean="0">
                <a:solidFill>
                  <a:prstClr val="black"/>
                </a:solidFill>
              </a:rPr>
              <a:t>Mất cân bằng men tiêu đạm</a:t>
            </a:r>
          </a:p>
          <a:p>
            <a:pPr algn="ctr"/>
            <a:r>
              <a:rPr lang="en-US" dirty="0" smtClean="0">
                <a:solidFill>
                  <a:prstClr val="black"/>
                </a:solidFill>
              </a:rPr>
              <a:t>Phản ứng viêm toàn thân và tại phổi</a:t>
            </a:r>
            <a:endParaRPr lang="en-US" dirty="0">
              <a:solidFill>
                <a:prstClr val="black"/>
              </a:solidFill>
            </a:endParaRPr>
          </a:p>
        </p:txBody>
      </p:sp>
      <p:sp>
        <p:nvSpPr>
          <p:cNvPr id="9" name="TextBox 8"/>
          <p:cNvSpPr txBox="1"/>
          <p:nvPr/>
        </p:nvSpPr>
        <p:spPr>
          <a:xfrm>
            <a:off x="4134678" y="3276600"/>
            <a:ext cx="3747051" cy="1292662"/>
          </a:xfrm>
          <a:prstGeom prst="rect">
            <a:avLst/>
          </a:prstGeom>
          <a:ln w="19050">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dirty="0" smtClean="0">
                <a:solidFill>
                  <a:prstClr val="black"/>
                </a:solidFill>
              </a:rPr>
              <a:t>BỆNH HỌC</a:t>
            </a:r>
          </a:p>
          <a:p>
            <a:r>
              <a:rPr lang="en-US" dirty="0">
                <a:solidFill>
                  <a:prstClr val="black"/>
                </a:solidFill>
              </a:rPr>
              <a:t> </a:t>
            </a:r>
            <a:r>
              <a:rPr lang="en-US" dirty="0" smtClean="0">
                <a:solidFill>
                  <a:prstClr val="black"/>
                </a:solidFill>
              </a:rPr>
              <a:t>  -</a:t>
            </a:r>
            <a:r>
              <a:rPr lang="en-US" dirty="0" err="1" smtClean="0">
                <a:solidFill>
                  <a:prstClr val="black"/>
                </a:solidFill>
              </a:rPr>
              <a:t>Tổn</a:t>
            </a:r>
            <a:r>
              <a:rPr lang="en-US" dirty="0" smtClean="0">
                <a:solidFill>
                  <a:prstClr val="black"/>
                </a:solidFill>
              </a:rPr>
              <a:t> </a:t>
            </a:r>
            <a:r>
              <a:rPr lang="en-US" smtClean="0">
                <a:solidFill>
                  <a:prstClr val="black"/>
                </a:solidFill>
              </a:rPr>
              <a:t>thương </a:t>
            </a:r>
            <a:r>
              <a:rPr lang="en-US" dirty="0" smtClean="0">
                <a:solidFill>
                  <a:prstClr val="black"/>
                </a:solidFill>
              </a:rPr>
              <a:t>đường dẫn khí nhỏ</a:t>
            </a:r>
          </a:p>
          <a:p>
            <a:r>
              <a:rPr lang="en-US" dirty="0">
                <a:solidFill>
                  <a:prstClr val="black"/>
                </a:solidFill>
              </a:rPr>
              <a:t> </a:t>
            </a:r>
            <a:r>
              <a:rPr lang="en-US" dirty="0" smtClean="0">
                <a:solidFill>
                  <a:prstClr val="black"/>
                </a:solidFill>
              </a:rPr>
              <a:t>  -</a:t>
            </a:r>
            <a:r>
              <a:rPr lang="en-US" dirty="0" err="1" smtClean="0">
                <a:solidFill>
                  <a:prstClr val="black"/>
                </a:solidFill>
              </a:rPr>
              <a:t>Khí</a:t>
            </a:r>
            <a:r>
              <a:rPr lang="en-US" dirty="0" smtClean="0">
                <a:solidFill>
                  <a:prstClr val="black"/>
                </a:solidFill>
              </a:rPr>
              <a:t> </a:t>
            </a:r>
            <a:r>
              <a:rPr lang="en-US" dirty="0" err="1" smtClean="0">
                <a:solidFill>
                  <a:prstClr val="black"/>
                </a:solidFill>
              </a:rPr>
              <a:t>phế</a:t>
            </a:r>
            <a:r>
              <a:rPr lang="en-US" dirty="0" smtClean="0">
                <a:solidFill>
                  <a:prstClr val="black"/>
                </a:solidFill>
              </a:rPr>
              <a:t> </a:t>
            </a:r>
            <a:r>
              <a:rPr lang="en-US" dirty="0" err="1" smtClean="0">
                <a:solidFill>
                  <a:prstClr val="black"/>
                </a:solidFill>
              </a:rPr>
              <a:t>thủng</a:t>
            </a:r>
            <a:endParaRPr lang="en-US" dirty="0" smtClean="0">
              <a:solidFill>
                <a:prstClr val="black"/>
              </a:solidFill>
            </a:endParaRPr>
          </a:p>
          <a:p>
            <a:r>
              <a:rPr lang="en-US" dirty="0">
                <a:solidFill>
                  <a:prstClr val="black"/>
                </a:solidFill>
              </a:rPr>
              <a:t> </a:t>
            </a:r>
            <a:r>
              <a:rPr lang="en-US" dirty="0" smtClean="0">
                <a:solidFill>
                  <a:prstClr val="black"/>
                </a:solidFill>
              </a:rPr>
              <a:t>  -</a:t>
            </a:r>
            <a:r>
              <a:rPr lang="en-US" dirty="0" err="1" smtClean="0">
                <a:solidFill>
                  <a:prstClr val="black"/>
                </a:solidFill>
              </a:rPr>
              <a:t>Ảnh</a:t>
            </a:r>
            <a:r>
              <a:rPr lang="en-US" dirty="0" smtClean="0">
                <a:solidFill>
                  <a:prstClr val="black"/>
                </a:solidFill>
              </a:rPr>
              <a:t> hưởng toàn thân</a:t>
            </a:r>
            <a:endParaRPr lang="en-US" dirty="0">
              <a:solidFill>
                <a:prstClr val="black"/>
              </a:solidFill>
            </a:endParaRPr>
          </a:p>
        </p:txBody>
      </p:sp>
      <p:sp>
        <p:nvSpPr>
          <p:cNvPr id="10" name="TextBox 9"/>
          <p:cNvSpPr txBox="1"/>
          <p:nvPr/>
        </p:nvSpPr>
        <p:spPr>
          <a:xfrm>
            <a:off x="2159442" y="5334000"/>
            <a:ext cx="3124200" cy="738664"/>
          </a:xfrm>
          <a:prstGeom prst="rect">
            <a:avLst/>
          </a:prstGeom>
          <a:ln w="19050">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smtClean="0">
                <a:solidFill>
                  <a:prstClr val="black"/>
                </a:solidFill>
              </a:rPr>
              <a:t>SINH LÝ BỆNH</a:t>
            </a:r>
            <a:endParaRPr lang="en-US" dirty="0" smtClean="0">
              <a:solidFill>
                <a:prstClr val="black"/>
              </a:solidFill>
            </a:endParaRPr>
          </a:p>
          <a:p>
            <a:pPr algn="ctr"/>
            <a:r>
              <a:rPr lang="en-US" dirty="0" smtClean="0">
                <a:solidFill>
                  <a:prstClr val="black"/>
                </a:solidFill>
              </a:rPr>
              <a:t>Tắc nghẽn luồng khí cố định</a:t>
            </a:r>
          </a:p>
        </p:txBody>
      </p:sp>
      <p:sp>
        <p:nvSpPr>
          <p:cNvPr id="11" name="TextBox 10"/>
          <p:cNvSpPr txBox="1"/>
          <p:nvPr/>
        </p:nvSpPr>
        <p:spPr>
          <a:xfrm>
            <a:off x="6629400" y="5105400"/>
            <a:ext cx="3124200" cy="1384995"/>
          </a:xfrm>
          <a:prstGeom prst="rect">
            <a:avLst/>
          </a:prstGeom>
          <a:ln w="19050">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smtClean="0">
                <a:solidFill>
                  <a:prstClr val="black"/>
                </a:solidFill>
              </a:rPr>
              <a:t>LÂM SÀNG</a:t>
            </a:r>
          </a:p>
          <a:p>
            <a:r>
              <a:rPr lang="en-US" sz="2400" b="1" dirty="0">
                <a:solidFill>
                  <a:prstClr val="black"/>
                </a:solidFill>
              </a:rPr>
              <a:t>	</a:t>
            </a:r>
            <a:r>
              <a:rPr lang="en-US" sz="2400" dirty="0" smtClean="0">
                <a:solidFill>
                  <a:prstClr val="black"/>
                </a:solidFill>
              </a:rPr>
              <a:t>-</a:t>
            </a:r>
            <a:r>
              <a:rPr lang="en-US" dirty="0" err="1" smtClean="0">
                <a:solidFill>
                  <a:prstClr val="black"/>
                </a:solidFill>
              </a:rPr>
              <a:t>Triệu</a:t>
            </a:r>
            <a:r>
              <a:rPr lang="en-US" dirty="0" smtClean="0">
                <a:solidFill>
                  <a:prstClr val="black"/>
                </a:solidFill>
              </a:rPr>
              <a:t> </a:t>
            </a:r>
            <a:r>
              <a:rPr lang="en-US" dirty="0" err="1" smtClean="0">
                <a:solidFill>
                  <a:prstClr val="black"/>
                </a:solidFill>
              </a:rPr>
              <a:t>chứng</a:t>
            </a:r>
            <a:r>
              <a:rPr lang="en-US" dirty="0" smtClean="0">
                <a:solidFill>
                  <a:prstClr val="black"/>
                </a:solidFill>
              </a:rPr>
              <a:t> </a:t>
            </a:r>
          </a:p>
          <a:p>
            <a:r>
              <a:rPr lang="en-US" dirty="0">
                <a:solidFill>
                  <a:prstClr val="black"/>
                </a:solidFill>
              </a:rPr>
              <a:t>	</a:t>
            </a:r>
            <a:r>
              <a:rPr lang="en-US" dirty="0" smtClean="0">
                <a:solidFill>
                  <a:prstClr val="black"/>
                </a:solidFill>
              </a:rPr>
              <a:t>-</a:t>
            </a:r>
            <a:r>
              <a:rPr lang="en-US" dirty="0" err="1" smtClean="0">
                <a:solidFill>
                  <a:prstClr val="black"/>
                </a:solidFill>
              </a:rPr>
              <a:t>Đợt</a:t>
            </a:r>
            <a:r>
              <a:rPr lang="en-US" dirty="0" smtClean="0">
                <a:solidFill>
                  <a:prstClr val="black"/>
                </a:solidFill>
              </a:rPr>
              <a:t> cấp</a:t>
            </a:r>
          </a:p>
          <a:p>
            <a:r>
              <a:rPr lang="en-US" dirty="0" smtClean="0">
                <a:solidFill>
                  <a:prstClr val="black"/>
                </a:solidFill>
              </a:rPr>
              <a:t>	-</a:t>
            </a:r>
            <a:r>
              <a:rPr lang="en-US" dirty="0" err="1" smtClean="0">
                <a:solidFill>
                  <a:prstClr val="black"/>
                </a:solidFill>
              </a:rPr>
              <a:t>Bệnh</a:t>
            </a:r>
            <a:r>
              <a:rPr lang="en-US" dirty="0" smtClean="0">
                <a:solidFill>
                  <a:prstClr val="black"/>
                </a:solidFill>
              </a:rPr>
              <a:t> đồng mắc </a:t>
            </a:r>
            <a:endParaRPr lang="en-US" dirty="0">
              <a:solidFill>
                <a:prstClr val="black"/>
              </a:solidFill>
            </a:endParaRPr>
          </a:p>
        </p:txBody>
      </p:sp>
      <p:cxnSp>
        <p:nvCxnSpPr>
          <p:cNvPr id="14" name="Straight Arrow Connector 13"/>
          <p:cNvCxnSpPr>
            <a:stCxn id="8" idx="2"/>
            <a:endCxn id="9" idx="0"/>
          </p:cNvCxnSpPr>
          <p:nvPr/>
        </p:nvCxnSpPr>
        <p:spPr>
          <a:xfrm>
            <a:off x="5999591" y="3141267"/>
            <a:ext cx="8613" cy="1353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p:cNvCxnSpPr>
          <p:nvPr/>
        </p:nvCxnSpPr>
        <p:spPr>
          <a:xfrm flipH="1">
            <a:off x="3962402" y="4569262"/>
            <a:ext cx="2045802" cy="7034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1" idx="0"/>
          </p:cNvCxnSpPr>
          <p:nvPr/>
        </p:nvCxnSpPr>
        <p:spPr>
          <a:xfrm>
            <a:off x="6096000" y="4569262"/>
            <a:ext cx="2095500" cy="5361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p:cNvCxnSpPr>
          <p:nvPr/>
        </p:nvCxnSpPr>
        <p:spPr>
          <a:xfrm>
            <a:off x="5283642" y="5703332"/>
            <a:ext cx="13457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8" idx="0"/>
          </p:cNvCxnSpPr>
          <p:nvPr/>
        </p:nvCxnSpPr>
        <p:spPr>
          <a:xfrm>
            <a:off x="5999591" y="1462391"/>
            <a:ext cx="0" cy="109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6111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2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25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1500"/>
                                        <p:tgtEl>
                                          <p:spTgt spid="15"/>
                                        </p:tgtEl>
                                      </p:cBhvr>
                                    </p:animEffect>
                                  </p:childTnLst>
                                </p:cTn>
                              </p:par>
                              <p:par>
                                <p:cTn id="33" presetID="22" presetClass="entr" presetSubtype="1"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1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25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25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ltLang="en-US" smtClean="0"/>
          </a:p>
        </p:txBody>
      </p:sp>
      <p:sp>
        <p:nvSpPr>
          <p:cNvPr id="15363" name="Rectangle 3"/>
          <p:cNvSpPr>
            <a:spLocks noGrp="1" noChangeArrowheads="1"/>
          </p:cNvSpPr>
          <p:nvPr>
            <p:ph idx="1"/>
          </p:nvPr>
        </p:nvSpPr>
        <p:spPr/>
        <p:txBody>
          <a:bodyPr/>
          <a:lstStyle/>
          <a:p>
            <a:pPr eaLnBrk="1" hangingPunct="1"/>
            <a:endParaRPr lang="en-US" altLang="en-US" smtClean="0"/>
          </a:p>
        </p:txBody>
      </p:sp>
      <p:sp>
        <p:nvSpPr>
          <p:cNvPr id="63494" name="Text Box 6"/>
          <p:cNvSpPr txBox="1">
            <a:spLocks noChangeArrowheads="1"/>
          </p:cNvSpPr>
          <p:nvPr/>
        </p:nvSpPr>
        <p:spPr bwMode="auto">
          <a:xfrm>
            <a:off x="4953000" y="2971800"/>
            <a:ext cx="2362200" cy="711200"/>
          </a:xfrm>
          <a:prstGeom prst="rect">
            <a:avLst/>
          </a:prstGeom>
          <a:solidFill>
            <a:srgbClr val="FFCC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000">
                <a:latin typeface="VNI-Swiss-Condense" pitchFamily="2" charset="0"/>
              </a:rPr>
              <a:t>GENES</a:t>
            </a:r>
          </a:p>
        </p:txBody>
      </p:sp>
      <p:pic>
        <p:nvPicPr>
          <p:cNvPr id="15365"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663" y="135757"/>
            <a:ext cx="10774017" cy="606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849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blinds(horizontal)">
                                      <p:cBhvr>
                                        <p:cTn id="7" dur="10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LÂM SÀNG</a:t>
            </a:r>
            <a:endParaRPr lang="en-US" dirty="0"/>
          </a:p>
        </p:txBody>
      </p:sp>
      <p:pic>
        <p:nvPicPr>
          <p:cNvPr id="5" name="Picture 4"/>
          <p:cNvPicPr>
            <a:picLocks noChangeAspect="1"/>
          </p:cNvPicPr>
          <p:nvPr/>
        </p:nvPicPr>
        <p:blipFill>
          <a:blip/>
          <a:stretch>
            <a:fillRect/>
          </a:stretch>
        </p:blipFill>
        <p:spPr>
          <a:xfrm>
            <a:off x="4354403" y="79513"/>
            <a:ext cx="7837597" cy="6233723"/>
          </a:xfrm>
          <a:prstGeom prst="rect">
            <a:avLst/>
          </a:prstGeom>
        </p:spPr>
      </p:pic>
    </p:spTree>
    <p:extLst>
      <p:ext uri="{BB962C8B-B14F-4D97-AF65-F5344CB8AC3E}">
        <p14:creationId xmlns:p14="http://schemas.microsoft.com/office/powerpoint/2010/main" val="3116233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fig31x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7162800" cy="6851650"/>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4724400" y="1143001"/>
            <a:ext cx="1828800"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Khó thở khi gắng sức vừa</a:t>
            </a:r>
          </a:p>
        </p:txBody>
      </p:sp>
      <p:sp>
        <p:nvSpPr>
          <p:cNvPr id="26630" name="Text Box 6"/>
          <p:cNvSpPr txBox="1">
            <a:spLocks noChangeArrowheads="1"/>
          </p:cNvSpPr>
          <p:nvPr/>
        </p:nvSpPr>
        <p:spPr bwMode="auto">
          <a:xfrm>
            <a:off x="5029200" y="2438401"/>
            <a:ext cx="1676400"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Khó thở khi gắng sức nhẹ</a:t>
            </a:r>
          </a:p>
        </p:txBody>
      </p:sp>
      <p:sp>
        <p:nvSpPr>
          <p:cNvPr id="26631" name="Text Box 7"/>
          <p:cNvSpPr txBox="1">
            <a:spLocks noChangeArrowheads="1"/>
          </p:cNvSpPr>
          <p:nvPr/>
        </p:nvSpPr>
        <p:spPr bwMode="auto">
          <a:xfrm>
            <a:off x="4876800" y="3200400"/>
            <a:ext cx="15240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Khó thở khi không gắng sức</a:t>
            </a:r>
          </a:p>
        </p:txBody>
      </p:sp>
      <p:sp>
        <p:nvSpPr>
          <p:cNvPr id="26632" name="Text Box 8"/>
          <p:cNvSpPr txBox="1">
            <a:spLocks noChangeArrowheads="1"/>
          </p:cNvSpPr>
          <p:nvPr/>
        </p:nvSpPr>
        <p:spPr bwMode="auto">
          <a:xfrm>
            <a:off x="2362200" y="44958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6633" name="Text Box 9"/>
          <p:cNvSpPr txBox="1">
            <a:spLocks noChangeArrowheads="1"/>
          </p:cNvSpPr>
          <p:nvPr/>
        </p:nvSpPr>
        <p:spPr bwMode="auto">
          <a:xfrm>
            <a:off x="2362200" y="4419601"/>
            <a:ext cx="1524000"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Hạn chế vận động</a:t>
            </a:r>
          </a:p>
        </p:txBody>
      </p:sp>
      <p:sp>
        <p:nvSpPr>
          <p:cNvPr id="26634" name="Text Box 10"/>
          <p:cNvSpPr txBox="1">
            <a:spLocks noChangeArrowheads="1"/>
          </p:cNvSpPr>
          <p:nvPr/>
        </p:nvSpPr>
        <p:spPr bwMode="auto">
          <a:xfrm>
            <a:off x="6705600" y="4648201"/>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6635" name="Text Box 11"/>
          <p:cNvSpPr txBox="1">
            <a:spLocks noChangeArrowheads="1"/>
          </p:cNvSpPr>
          <p:nvPr/>
        </p:nvSpPr>
        <p:spPr bwMode="auto">
          <a:xfrm>
            <a:off x="5867400" y="4114801"/>
            <a:ext cx="1676400"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Cơ thể yếu ớt mất sinh lực</a:t>
            </a:r>
          </a:p>
        </p:txBody>
      </p:sp>
      <p:sp>
        <p:nvSpPr>
          <p:cNvPr id="26636" name="Text Box 12"/>
          <p:cNvSpPr txBox="1">
            <a:spLocks noChangeArrowheads="1"/>
          </p:cNvSpPr>
          <p:nvPr/>
        </p:nvSpPr>
        <p:spPr bwMode="auto">
          <a:xfrm>
            <a:off x="3810000" y="4114801"/>
            <a:ext cx="1371600"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Hạn chế vận động thêm</a:t>
            </a:r>
          </a:p>
        </p:txBody>
      </p:sp>
      <p:sp>
        <p:nvSpPr>
          <p:cNvPr id="26637" name="Text Box 13"/>
          <p:cNvSpPr txBox="1">
            <a:spLocks noChangeArrowheads="1"/>
          </p:cNvSpPr>
          <p:nvPr/>
        </p:nvSpPr>
        <p:spPr bwMode="auto">
          <a:xfrm>
            <a:off x="6781800" y="4724400"/>
            <a:ext cx="1676400" cy="520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Cơ thể yếu ớt</a:t>
            </a:r>
            <a:endParaRPr lang="en-US" altLang="en-US"/>
          </a:p>
          <a:p>
            <a:pPr>
              <a:spcBef>
                <a:spcPct val="50000"/>
              </a:spcBef>
            </a:pPr>
            <a:endParaRPr lang="en-US" altLang="en-US" sz="800"/>
          </a:p>
        </p:txBody>
      </p:sp>
      <p:sp>
        <p:nvSpPr>
          <p:cNvPr id="26638" name="Text Box 14"/>
          <p:cNvSpPr txBox="1">
            <a:spLocks noChangeArrowheads="1"/>
          </p:cNvSpPr>
          <p:nvPr/>
        </p:nvSpPr>
        <p:spPr bwMode="auto">
          <a:xfrm>
            <a:off x="4343400" y="1"/>
            <a:ext cx="2514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Bệnh hô hấp mạn tính</a:t>
            </a:r>
          </a:p>
        </p:txBody>
      </p:sp>
      <p:sp>
        <p:nvSpPr>
          <p:cNvPr id="26639" name="Rectangle 15"/>
          <p:cNvSpPr>
            <a:spLocks noChangeArrowheads="1"/>
          </p:cNvSpPr>
          <p:nvPr/>
        </p:nvSpPr>
        <p:spPr bwMode="auto">
          <a:xfrm>
            <a:off x="1752600" y="6400800"/>
            <a:ext cx="2667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0" name="Text Box 16"/>
          <p:cNvSpPr txBox="1">
            <a:spLocks noChangeArrowheads="1"/>
          </p:cNvSpPr>
          <p:nvPr/>
        </p:nvSpPr>
        <p:spPr bwMode="auto">
          <a:xfrm>
            <a:off x="3657600" y="617220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dirty="0"/>
              <a:t>VÒNG XOẮN BỆNH LÝ</a:t>
            </a:r>
          </a:p>
        </p:txBody>
      </p:sp>
    </p:spTree>
    <p:extLst>
      <p:ext uri="{BB962C8B-B14F-4D97-AF65-F5344CB8AC3E}">
        <p14:creationId xmlns:p14="http://schemas.microsoft.com/office/powerpoint/2010/main" val="408652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marL="484188"/>
            <a:r>
              <a:rPr lang="en-US" altLang="en-US" b="1" dirty="0" smtClean="0">
                <a:solidFill>
                  <a:schemeClr val="tx1"/>
                </a:solidFill>
                <a:cs typeface="Arial" panose="020B0604020202020204" pitchFamily="34" charset="0"/>
              </a:rPr>
              <a:t>MỤC TIÊU </a:t>
            </a:r>
            <a:r>
              <a:rPr lang="en-US" altLang="en-US" b="1" dirty="0" err="1" smtClean="0">
                <a:solidFill>
                  <a:schemeClr val="tx1"/>
                </a:solidFill>
                <a:cs typeface="Arial" panose="020B0604020202020204" pitchFamily="34" charset="0"/>
              </a:rPr>
              <a:t>ĐiỀU</a:t>
            </a:r>
            <a:r>
              <a:rPr lang="en-US" altLang="en-US" b="1" dirty="0" smtClean="0">
                <a:solidFill>
                  <a:schemeClr val="tx1"/>
                </a:solidFill>
                <a:cs typeface="Arial" panose="020B0604020202020204" pitchFamily="34" charset="0"/>
              </a:rPr>
              <a:t> TRỊ</a:t>
            </a:r>
            <a:endParaRPr lang="fr-FR" altLang="en-US" b="1" dirty="0" smtClean="0">
              <a:solidFill>
                <a:schemeClr val="tx1"/>
              </a:solidFill>
              <a:cs typeface="Arial" panose="020B0604020202020204" pitchFamily="34" charset="0"/>
            </a:endParaRPr>
          </a:p>
        </p:txBody>
      </p:sp>
      <p:graphicFrame>
        <p:nvGraphicFramePr>
          <p:cNvPr id="17425" name="Group 17"/>
          <p:cNvGraphicFramePr>
            <a:graphicFrameLocks noGrp="1"/>
          </p:cNvGraphicFramePr>
          <p:nvPr>
            <p:ph idx="1"/>
            <p:extLst>
              <p:ext uri="{D42A27DB-BD31-4B8C-83A1-F6EECF244321}">
                <p14:modId xmlns:p14="http://schemas.microsoft.com/office/powerpoint/2010/main" val="2988872559"/>
              </p:ext>
            </p:extLst>
          </p:nvPr>
        </p:nvGraphicFramePr>
        <p:xfrm>
          <a:off x="1375258" y="2298417"/>
          <a:ext cx="8742776" cy="2388144"/>
        </p:xfrm>
        <a:graphic>
          <a:graphicData uri="http://schemas.openxmlformats.org/drawingml/2006/table">
            <a:tbl>
              <a:tblPr>
                <a:tableStyleId>{3C2FFA5D-87B4-456A-9821-1D502468CF0F}</a:tableStyleId>
              </a:tblPr>
              <a:tblGrid>
                <a:gridCol w="2070206">
                  <a:extLst>
                    <a:ext uri="{9D8B030D-6E8A-4147-A177-3AD203B41FA5}">
                      <a16:colId xmlns:a16="http://schemas.microsoft.com/office/drawing/2014/main" val="20000"/>
                    </a:ext>
                  </a:extLst>
                </a:gridCol>
                <a:gridCol w="6672570">
                  <a:extLst>
                    <a:ext uri="{9D8B030D-6E8A-4147-A177-3AD203B41FA5}">
                      <a16:colId xmlns:a16="http://schemas.microsoft.com/office/drawing/2014/main" val="20001"/>
                    </a:ext>
                  </a:extLst>
                </a:gridCol>
              </a:tblGrid>
              <a:tr h="1075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smtClean="0">
                          <a:ln>
                            <a:noFill/>
                          </a:ln>
                          <a:effectLst/>
                        </a:rPr>
                        <a:t>Giảm</a:t>
                      </a:r>
                      <a:r>
                        <a:rPr kumimoji="0" lang="en-US" sz="2400" b="1" u="none" strike="noStrike" cap="none" normalizeH="0" baseline="0" dirty="0" smtClean="0">
                          <a:ln>
                            <a:noFill/>
                          </a:ln>
                          <a:effectLst/>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smtClean="0">
                          <a:ln>
                            <a:noFill/>
                          </a:ln>
                          <a:effectLst/>
                        </a:rPr>
                        <a:t>triệu</a:t>
                      </a:r>
                      <a:r>
                        <a:rPr kumimoji="0" lang="en-US" sz="2400" b="1" u="none" strike="noStrike" cap="none" normalizeH="0" baseline="0" dirty="0" smtClean="0">
                          <a:ln>
                            <a:noFill/>
                          </a:ln>
                          <a:effectLst/>
                        </a:rPr>
                        <a:t> </a:t>
                      </a:r>
                      <a:r>
                        <a:rPr kumimoji="0" lang="en-US" sz="2400" b="1" u="none" strike="noStrike" cap="none" normalizeH="0" baseline="0" dirty="0" err="1" smtClean="0">
                          <a:ln>
                            <a:noFill/>
                          </a:ln>
                          <a:effectLst/>
                        </a:rPr>
                        <a:t>chứng</a:t>
                      </a:r>
                      <a:endParaRPr kumimoji="0" lang="fr-FR" sz="2400" b="1" i="0" u="none" strike="noStrike" cap="none" normalizeH="0" baseline="0" dirty="0" smtClean="0">
                        <a:ln>
                          <a:noFill/>
                        </a:ln>
                        <a:solidFill>
                          <a:srgbClr val="000000"/>
                        </a:solidFill>
                        <a:effectLst/>
                        <a:latin typeface="Arial" charset="0"/>
                      </a:endParaRPr>
                    </a:p>
                  </a:txBody>
                  <a:tcPr marL="119555" marR="119555" marT="48396" marB="483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err="1" smtClean="0">
                          <a:ln>
                            <a:noFill/>
                          </a:ln>
                          <a:effectLst/>
                        </a:rPr>
                        <a:t>Giảm</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bớt</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triệu</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chứng</a:t>
                      </a: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err="1" smtClean="0">
                          <a:ln>
                            <a:noFill/>
                          </a:ln>
                          <a:effectLst/>
                        </a:rPr>
                        <a:t>Cải</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thiện</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khả</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năng</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gắng</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sức</a:t>
                      </a: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err="1" smtClean="0">
                          <a:ln>
                            <a:noFill/>
                          </a:ln>
                          <a:effectLst/>
                        </a:rPr>
                        <a:t>Cải</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thiện</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chất</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lượng</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cuộc</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sống</a:t>
                      </a:r>
                      <a:endParaRPr kumimoji="0" lang="fr-FR" sz="2400" b="0" i="0" u="none" strike="noStrike" cap="none" normalizeH="0" baseline="0" dirty="0" smtClean="0">
                        <a:ln>
                          <a:noFill/>
                        </a:ln>
                        <a:solidFill>
                          <a:srgbClr val="000000"/>
                        </a:solidFill>
                        <a:effectLst/>
                        <a:latin typeface="Arial" charset="0"/>
                      </a:endParaRPr>
                    </a:p>
                  </a:txBody>
                  <a:tcPr marL="119555" marR="119555" marT="48396" marB="48396" horzOverflow="overflow"/>
                </a:tc>
                <a:extLst>
                  <a:ext uri="{0D108BD9-81ED-4DB2-BD59-A6C34878D82A}">
                    <a16:rowId xmlns:a16="http://schemas.microsoft.com/office/drawing/2014/main" val="10000"/>
                  </a:ext>
                </a:extLst>
              </a:tr>
              <a:tr h="10954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smtClean="0">
                          <a:ln>
                            <a:noFill/>
                          </a:ln>
                          <a:effectLst/>
                        </a:rPr>
                        <a:t>Giảm</a:t>
                      </a:r>
                      <a:r>
                        <a:rPr kumimoji="0" lang="en-US" sz="2400" b="1" u="none" strike="noStrike" cap="none" normalizeH="0" baseline="0" dirty="0" smtClean="0">
                          <a:ln>
                            <a:noFill/>
                          </a:ln>
                          <a:effectLst/>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smtClean="0">
                          <a:ln>
                            <a:noFill/>
                          </a:ln>
                          <a:effectLst/>
                        </a:rPr>
                        <a:t>nguy</a:t>
                      </a:r>
                      <a:r>
                        <a:rPr kumimoji="0" lang="en-US" sz="2400" b="1" u="none" strike="noStrike" cap="none" normalizeH="0" baseline="0" dirty="0" smtClean="0">
                          <a:ln>
                            <a:noFill/>
                          </a:ln>
                          <a:effectLst/>
                        </a:rPr>
                        <a:t> </a:t>
                      </a:r>
                      <a:r>
                        <a:rPr kumimoji="0" lang="en-US" sz="2400" b="1" u="none" strike="noStrike" cap="none" normalizeH="0" baseline="0" dirty="0" err="1" smtClean="0">
                          <a:ln>
                            <a:noFill/>
                          </a:ln>
                          <a:effectLst/>
                        </a:rPr>
                        <a:t>cơ</a:t>
                      </a:r>
                      <a:endParaRPr kumimoji="0" lang="fr-FR" sz="2400" b="1" i="0" u="none" strike="noStrike" cap="none" normalizeH="0" baseline="0" dirty="0" smtClean="0">
                        <a:ln>
                          <a:noFill/>
                        </a:ln>
                        <a:solidFill>
                          <a:srgbClr val="000000"/>
                        </a:solidFill>
                        <a:effectLst/>
                        <a:latin typeface="Arial" charset="0"/>
                      </a:endParaRPr>
                    </a:p>
                  </a:txBody>
                  <a:tcPr marL="119555" marR="119555" marT="48396" marB="483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err="1" smtClean="0">
                          <a:ln>
                            <a:noFill/>
                          </a:ln>
                          <a:effectLst/>
                        </a:rPr>
                        <a:t>Ngăn</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ngừa</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bệnh</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tiến</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triển</a:t>
                      </a: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err="1" smtClean="0">
                          <a:ln>
                            <a:noFill/>
                          </a:ln>
                          <a:effectLst/>
                        </a:rPr>
                        <a:t>Ngăn</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ngừa</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và</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điều</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trị</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đợt</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cấp</a:t>
                      </a: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err="1" smtClean="0">
                          <a:ln>
                            <a:noFill/>
                          </a:ln>
                          <a:effectLst/>
                        </a:rPr>
                        <a:t>Giảm</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tỉ</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lệ</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tử</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vong</a:t>
                      </a:r>
                      <a:endParaRPr kumimoji="0" lang="fr-FR" sz="2400" b="0" i="0" u="none" strike="noStrike" cap="none" normalizeH="0" baseline="0" dirty="0" smtClean="0">
                        <a:ln>
                          <a:noFill/>
                        </a:ln>
                        <a:solidFill>
                          <a:srgbClr val="000000"/>
                        </a:solidFill>
                        <a:effectLst/>
                        <a:latin typeface="Arial" charset="0"/>
                      </a:endParaRPr>
                    </a:p>
                  </a:txBody>
                  <a:tcPr marL="119555" marR="119555" marT="48396" marB="48396" horzOverflow="overflow"/>
                </a:tc>
                <a:extLst>
                  <a:ext uri="{0D108BD9-81ED-4DB2-BD59-A6C34878D82A}">
                    <a16:rowId xmlns:a16="http://schemas.microsoft.com/office/drawing/2014/main" val="10001"/>
                  </a:ext>
                </a:extLst>
              </a:tr>
            </a:tbl>
          </a:graphicData>
        </a:graphic>
      </p:graphicFrame>
      <p:sp>
        <p:nvSpPr>
          <p:cNvPr id="56334" name="Rectangle 3"/>
          <p:cNvSpPr>
            <a:spLocks noChangeArrowheads="1"/>
          </p:cNvSpPr>
          <p:nvPr/>
        </p:nvSpPr>
        <p:spPr bwMode="auto">
          <a:xfrm>
            <a:off x="3968750" y="6532564"/>
            <a:ext cx="66992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62" tIns="48381" rIns="96762" bIns="48381">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b="1"/>
              <a:t>GOLD Strategy Document 2011 (http://www.goldcopd.org/)</a:t>
            </a:r>
          </a:p>
        </p:txBody>
      </p:sp>
    </p:spTree>
    <p:extLst>
      <p:ext uri="{BB962C8B-B14F-4D97-AF65-F5344CB8AC3E}">
        <p14:creationId xmlns:p14="http://schemas.microsoft.com/office/powerpoint/2010/main" val="14085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2764</Words>
  <Application>Microsoft Office PowerPoint</Application>
  <PresentationFormat>Widescreen</PresentationFormat>
  <Paragraphs>379</Paragraphs>
  <Slides>42</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42</vt:i4>
      </vt:variant>
    </vt:vector>
  </HeadingPairs>
  <TitlesOfParts>
    <vt:vector size="58" baseType="lpstr">
      <vt:lpstr>MS PGothic</vt:lpstr>
      <vt:lpstr>Arial</vt:lpstr>
      <vt:lpstr>Arial Unicode MS</vt:lpstr>
      <vt:lpstr>Avenir Heavy</vt:lpstr>
      <vt:lpstr>Calibri</vt:lpstr>
      <vt:lpstr>Calibri Light</vt:lpstr>
      <vt:lpstr>Candara</vt:lpstr>
      <vt:lpstr>Meiryo</vt:lpstr>
      <vt:lpstr>Symbol</vt:lpstr>
      <vt:lpstr>Tahoma</vt:lpstr>
      <vt:lpstr>Times</vt:lpstr>
      <vt:lpstr>Times New Roman</vt:lpstr>
      <vt:lpstr>VNI-Swiss-Condense</vt:lpstr>
      <vt:lpstr>Wingdings</vt:lpstr>
      <vt:lpstr>Wingdings 2</vt:lpstr>
      <vt:lpstr>Office Theme</vt:lpstr>
      <vt:lpstr>PHỤC HỒI CHỨC NĂNG HÔ HẤP  trong điều trị BỆNH PHỔI TẮC NGHẼN MẠN TÍNH</vt:lpstr>
      <vt:lpstr>NỘI DUNG</vt:lpstr>
      <vt:lpstr>ĐỊNH NGHĨA COPD </vt:lpstr>
      <vt:lpstr>DỊCH TỄ HỌC</vt:lpstr>
      <vt:lpstr>PowerPoint Presentation</vt:lpstr>
      <vt:lpstr>PowerPoint Presentation</vt:lpstr>
      <vt:lpstr>LÂM SÀNG</vt:lpstr>
      <vt:lpstr>PowerPoint Presentation</vt:lpstr>
      <vt:lpstr>MỤC TIÊU ĐiỀU TRỊ</vt:lpstr>
      <vt:lpstr>ĐIỀU TRỊ</vt:lpstr>
      <vt:lpstr>Thuốc giãn phế quản là thuốc chủ lực điều trị COPD</vt:lpstr>
      <vt:lpstr>PowerPoint Presentation</vt:lpstr>
      <vt:lpstr>PHỤC HỒI CHỨC NĂNG HÔ HẤP là gì?</vt:lpstr>
      <vt:lpstr>LỢI ÍCH CỦA PHCNHH </vt:lpstr>
      <vt:lpstr>CHƯƠNG TRÌNH PHỤC HỒI CHỨC NĂNG HÔ HẤP</vt:lpstr>
      <vt:lpstr>PowerPoint Presentation</vt:lpstr>
      <vt:lpstr>PowerPoint Presentation</vt:lpstr>
      <vt:lpstr>PHÂN TÍCH GỘP: VẬN ĐỘNG CẢI THIỆN KHẢ NĂNG GẮNG SỨC</vt:lpstr>
      <vt:lpstr>VẬN ĐỘNG TRONG  PHCNHH BN COPD</vt:lpstr>
      <vt:lpstr>TẬP VẬN ĐỘNG</vt:lpstr>
      <vt:lpstr>TẬP SỨC BỀN (ENDURANCE)</vt:lpstr>
      <vt:lpstr>TẬP SỨC CƠ (STRENGHT) HOẶC KHÁNG LỰC (RESISTANCE)</vt:lpstr>
      <vt:lpstr>TẬP SỨC CƠ (STRENGHT) HOẶC KHÁNG LỰC (RESISTANCE)</vt:lpstr>
      <vt:lpstr>TẬP CƠ HÔ HẤP (Inspiratory Muscle Training)</vt:lpstr>
      <vt:lpstr>Nguyên tắc xây dựng chương trình cá thể hóa</vt:lpstr>
      <vt:lpstr>TĂNG HIỆU QUẢ VẬN ĐỘNG</vt:lpstr>
      <vt:lpstr>PowerPoint Presentation</vt:lpstr>
      <vt:lpstr>GIÁO DỤC SỨC KHỎE</vt:lpstr>
      <vt:lpstr>THÍCH NGHI VỚI SINH HOẠT HÀNG NGÀY</vt:lpstr>
      <vt:lpstr>PowerPoint Presentation</vt:lpstr>
      <vt:lpstr>VẬT LÝ TRỊ LIỆU HÔ HẤP</vt:lpstr>
      <vt:lpstr>VẬT LÝ TRỊ LIỆU HÔ HẤP: TẬP THỞ</vt:lpstr>
      <vt:lpstr>ĐÁNH GIÁ &amp; TƯ VẤN DINH DƯỠNG</vt:lpstr>
      <vt:lpstr>ĐIỀU CHỈNH DINH DƯỠNG</vt:lpstr>
      <vt:lpstr>Thời lượng CHƯƠNG TRÌNH PHCNHH</vt:lpstr>
      <vt:lpstr>PowerPoint Presentation</vt:lpstr>
      <vt:lpstr>PowerPoint Presentation</vt:lpstr>
      <vt:lpstr>XÂY DỰNG ĐƠN VỊ PHCNHH</vt:lpstr>
      <vt:lpstr>ÁP DỤNG PHCNHH TRÊN THẾ GIỚI</vt:lpstr>
      <vt:lpstr>RÀO CẢN CỦA PHCNHH</vt:lpstr>
      <vt:lpstr>ÁP DỤNG PHCNHH tại Việt Nam</vt:lpstr>
      <vt:lpstr>KẾT LUẬN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PHỤC HỒI CHỨC NĂNG HÔ HẤP  trong điều trị BỆNH PHỔI TẮC NGHẼN MẠN TÍNH</dc:title>
  <dc:creator>admin</dc:creator>
  <cp:lastModifiedBy>admin</cp:lastModifiedBy>
  <cp:revision>2</cp:revision>
  <dcterms:modified xsi:type="dcterms:W3CDTF">2019-09-16T01:22:03Z</dcterms:modified>
</cp:coreProperties>
</file>